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69" r:id="rId3"/>
    <p:sldId id="2820" r:id="rId4"/>
    <p:sldId id="2762" r:id="rId5"/>
    <p:sldId id="2763" r:id="rId6"/>
    <p:sldId id="2817" r:id="rId7"/>
    <p:sldId id="270" r:id="rId8"/>
    <p:sldId id="265" r:id="rId9"/>
    <p:sldId id="264" r:id="rId10"/>
    <p:sldId id="266" r:id="rId11"/>
    <p:sldId id="257" r:id="rId12"/>
    <p:sldId id="2816" r:id="rId13"/>
    <p:sldId id="274" r:id="rId14"/>
    <p:sldId id="258" r:id="rId15"/>
    <p:sldId id="260" r:id="rId16"/>
    <p:sldId id="2819" r:id="rId17"/>
    <p:sldId id="259" r:id="rId18"/>
    <p:sldId id="261" r:id="rId19"/>
    <p:sldId id="2821" r:id="rId20"/>
    <p:sldId id="262" r:id="rId21"/>
    <p:sldId id="263" r:id="rId22"/>
    <p:sldId id="272" r:id="rId23"/>
    <p:sldId id="271" r:id="rId24"/>
  </p:sldIdLst>
  <p:sldSz cx="18288000" cy="10287000"/>
  <p:notesSz cx="6858000" cy="9144000"/>
  <p:embeddedFontLst>
    <p:embeddedFont>
      <p:font typeface="Canva Sans Bold" panose="020B0604020202020204" charset="0"/>
      <p:regular r:id="rId26"/>
    </p:embeddedFont>
    <p:embeddedFont>
      <p:font typeface="Lulu Font TH" panose="020B0604020202020204" charset="0"/>
      <p:regular r:id="rId27"/>
    </p:embeddedFont>
    <p:embeddedFont>
      <p:font typeface="Pigiarniq" panose="020B0604020202020204" charset="0"/>
      <p:regular r:id="rId28"/>
      <p:bold r:id="rId29"/>
      <p:italic r:id="rId30"/>
    </p:embeddedFont>
    <p:embeddedFont>
      <p:font typeface="Pigiarniq Bold" panose="020B0604020202020204" charset="0"/>
      <p:regular r:id="rId31"/>
      <p:bold r:id="rId32"/>
    </p:embeddedFont>
    <p:embeddedFont>
      <p:font typeface="Pigiarniq Heavy" panose="020B0604020202020204"/>
      <p:regular r:id="rId33"/>
    </p:embeddedFont>
    <p:embeddedFont>
      <p:font typeface="Poppins" panose="00000500000000000000" pitchFamily="2" charset="0"/>
      <p:regular r:id="rId34"/>
      <p:bold r:id="rId35"/>
      <p:italic r:id="rId36"/>
      <p:boldItalic r:id="rId37"/>
    </p:embeddedFont>
    <p:embeddedFont>
      <p:font typeface="Poppins Bold" panose="00000800000000000000" charset="0"/>
      <p:regular r:id="rId38"/>
    </p:embeddedFont>
    <p:embeddedFont>
      <p:font typeface="Poppins Semi-Bold" panose="020B0604020202020204" charset="0"/>
      <p:regular r:id="rId39"/>
    </p:embeddedFont>
    <p:embeddedFont>
      <p:font typeface="Public Sans" panose="020B0604020202020204" charset="0"/>
      <p:regular r:id="rId40"/>
    </p:embeddedFont>
    <p:embeddedFont>
      <p:font typeface="Raleway" pitchFamily="2" charset="0"/>
      <p:regular r:id="rId41"/>
      <p:bold r:id="rId42"/>
      <p:italic r:id="rId43"/>
      <p:boldItalic r:id="rId44"/>
    </p:embeddedFont>
    <p:embeddedFont>
      <p:font typeface="Raleway Bold"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C03FC6-1DA6-E848-EA02-B5079EFB50C5}" name="Erin Mentink" initials="EM" userId="S::erin@plusarctic.ca::52fb6822-372d-461e-9d50-bf326ee9ed02" providerId="AD"/>
  <p188:author id="{D174C3D6-543A-4014-C7FE-5AA4CE6B179A}" name="Meaghan Mounce" initials="MM" userId="S::meaghan@plusarctic.ca::b3c19b1e-4df3-4205-a1de-22e30f737e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E363"/>
    <a:srgbClr val="0EA74D"/>
    <a:srgbClr val="232524"/>
    <a:srgbClr val="99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08"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93990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ts val="2520"/>
              </a:lnSpc>
            </a:pPr>
            <a:r>
              <a:rPr lang="en-US" sz="1200">
                <a:latin typeface="Poppins" panose="00000500000000000000" pitchFamily="2" charset="0"/>
                <a:ea typeface="Inter"/>
                <a:cs typeface="Poppins" panose="00000500000000000000" pitchFamily="2" charset="0"/>
                <a:sym typeface="Inter"/>
              </a:rPr>
              <a:t>Our engagement cycle reflects the regular timing of our engagements for the next few field seasons. </a:t>
            </a:r>
          </a:p>
          <a:p>
            <a:pPr>
              <a:lnSpc>
                <a:spcPts val="2520"/>
              </a:lnSpc>
            </a:pPr>
            <a:endParaRPr lang="en-US" sz="1200">
              <a:latin typeface="Poppins" panose="00000500000000000000" pitchFamily="2" charset="0"/>
              <a:ea typeface="Inter"/>
              <a:cs typeface="Poppins" panose="00000500000000000000" pitchFamily="2" charset="0"/>
              <a:sym typeface="Inter"/>
            </a:endParaRPr>
          </a:p>
          <a:p>
            <a:pPr>
              <a:lnSpc>
                <a:spcPts val="2520"/>
              </a:lnSpc>
            </a:pPr>
            <a:r>
              <a:rPr lang="en-US" sz="1200">
                <a:latin typeface="Poppins" panose="00000500000000000000" pitchFamily="2" charset="0"/>
                <a:ea typeface="Inter"/>
                <a:cs typeface="Poppins" panose="00000500000000000000" pitchFamily="2" charset="0"/>
                <a:sym typeface="Inter"/>
              </a:rPr>
              <a:t>The goal of the engagement cycle is to ensure we are sharing information regularly and Iqalungmiut &amp; </a:t>
            </a:r>
            <a:r>
              <a:rPr lang="en-US" sz="1200" err="1">
                <a:latin typeface="Poppins" panose="00000500000000000000" pitchFamily="2" charset="0"/>
                <a:ea typeface="Inter"/>
                <a:cs typeface="Poppins" panose="00000500000000000000" pitchFamily="2" charset="0"/>
                <a:sym typeface="Inter"/>
              </a:rPr>
              <a:t>Panniqtuumiut</a:t>
            </a:r>
            <a:r>
              <a:rPr lang="en-US" sz="1200">
                <a:latin typeface="Poppins" panose="00000500000000000000" pitchFamily="2" charset="0"/>
                <a:ea typeface="Inter"/>
                <a:cs typeface="Poppins" panose="00000500000000000000" pitchFamily="2" charset="0"/>
                <a:sym typeface="Inter"/>
              </a:rPr>
              <a:t> have multiple opportunities throughout the year to share feedback on the Project.</a:t>
            </a:r>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8195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350782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66765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 – We want to acknowledge that the recent announcement caused a lot of concern and frustration in </a:t>
            </a:r>
            <a:r>
              <a:rPr lang="en-US" err="1"/>
              <a:t>Panniqtuuq</a:t>
            </a:r>
            <a:r>
              <a:rPr lang="en-US"/>
              <a:t>. </a:t>
            </a:r>
          </a:p>
          <a:p>
            <a:endParaRPr lang="en-US"/>
          </a:p>
          <a:p>
            <a:r>
              <a:rPr lang="en-US"/>
              <a:t>Many people understood that announcement to mean the project was already approved or moving ahead no matter what. We understand why that would feel upsetting, especially when it affects land, water, wildlife, and your community.</a:t>
            </a:r>
          </a:p>
          <a:p>
            <a:endParaRPr lang="en-US"/>
          </a:p>
          <a:p>
            <a:r>
              <a:rPr lang="en-US"/>
              <a:t>We also recognize that we could have explained things more clearly earlier, and that the way information was shared added to the concern. We take responsibility for that, and we want to do better.</a:t>
            </a:r>
          </a:p>
          <a:p>
            <a:endParaRPr lang="en-US"/>
          </a:p>
          <a:p>
            <a:r>
              <a:rPr lang="en-US"/>
              <a:t>The Iqaluit Hydropower Project is still in the planning stage. Studies are ongoing. No final decisions have been made.</a:t>
            </a:r>
          </a:p>
          <a:p>
            <a:endParaRPr lang="en-US"/>
          </a:p>
          <a:p>
            <a:r>
              <a:rPr lang="en-US"/>
              <a:t>What is also important to say clearly is what has not </a:t>
            </a:r>
          </a:p>
          <a:p>
            <a:r>
              <a:rPr lang="en-US"/>
              <a:t>happened.</a:t>
            </a:r>
          </a:p>
          <a:p>
            <a:endParaRPr lang="en-US"/>
          </a:p>
          <a:p>
            <a:r>
              <a:rPr lang="en-US"/>
              <a:t>The project is not approved.</a:t>
            </a:r>
          </a:p>
          <a:p>
            <a:r>
              <a:rPr lang="en-US"/>
              <a:t>Construction is not approved.</a:t>
            </a:r>
          </a:p>
          <a:p>
            <a:r>
              <a:rPr lang="en-US"/>
              <a:t>Funding for construction is not approved</a:t>
            </a:r>
          </a:p>
          <a:p>
            <a:endParaRPr lang="en-US"/>
          </a:p>
          <a:p>
            <a:r>
              <a:rPr lang="en-US"/>
              <a:t>The project is not guaranteed to proceed.</a:t>
            </a:r>
          </a:p>
          <a:p>
            <a:endParaRPr lang="en-US"/>
          </a:p>
          <a:p>
            <a:r>
              <a:rPr lang="en-US"/>
              <a:t>Nothing is moving forward without more work, more information, and more conversations like this 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78332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888581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54923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88143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bg1"/>
                </a:solidFill>
                <a:effectLst/>
                <a:latin typeface="Poppins" panose="00000500000000000000" pitchFamily="2" charset="0"/>
                <a:cs typeface="Poppins" panose="00000500000000000000" pitchFamily="2" charset="0"/>
              </a:rPr>
              <a:t>NNC was created in 2017 in response to the </a:t>
            </a:r>
            <a:r>
              <a:rPr lang="en-US" b="1" i="0">
                <a:solidFill>
                  <a:schemeClr val="bg1"/>
                </a:solidFill>
                <a:effectLst/>
                <a:latin typeface="Poppins" panose="00000500000000000000" pitchFamily="2" charset="0"/>
                <a:cs typeface="Poppins" panose="00000500000000000000" pitchFamily="2" charset="0"/>
              </a:rPr>
              <a:t>desire of Qikiqtani communities</a:t>
            </a:r>
            <a:r>
              <a:rPr lang="en-US" b="0" i="0">
                <a:solidFill>
                  <a:schemeClr val="bg1"/>
                </a:solidFill>
                <a:effectLst/>
                <a:latin typeface="Poppins" panose="00000500000000000000" pitchFamily="2" charset="0"/>
                <a:cs typeface="Poppins" panose="00000500000000000000" pitchFamily="2" charset="0"/>
              </a:rPr>
              <a:t> to transition away from diesel and explore </a:t>
            </a:r>
            <a:r>
              <a:rPr lang="en-US" b="1" i="0">
                <a:solidFill>
                  <a:schemeClr val="bg1"/>
                </a:solidFill>
                <a:effectLst/>
                <a:latin typeface="Poppins" panose="00000500000000000000" pitchFamily="2" charset="0"/>
                <a:cs typeface="Poppins" panose="00000500000000000000" pitchFamily="2" charset="0"/>
              </a:rPr>
              <a:t>renewable energy</a:t>
            </a:r>
            <a:r>
              <a:rPr lang="en-US" b="0" i="0">
                <a:solidFill>
                  <a:schemeClr val="bg1"/>
                </a:solidFill>
                <a:effectLst/>
                <a:latin typeface="Poppins" panose="00000500000000000000" pitchFamily="2" charset="0"/>
                <a:cs typeface="Poppins" panose="00000500000000000000" pitchFamily="2" charset="0"/>
              </a:rPr>
              <a:t> options. We develop Inuit- and community-led renewable energy projects that advance </a:t>
            </a:r>
            <a:r>
              <a:rPr lang="en-US" b="1" i="0">
                <a:solidFill>
                  <a:schemeClr val="bg1"/>
                </a:solidFill>
                <a:effectLst/>
                <a:latin typeface="Poppins" panose="00000500000000000000" pitchFamily="2" charset="0"/>
                <a:cs typeface="Poppins" panose="00000500000000000000" pitchFamily="2" charset="0"/>
              </a:rPr>
              <a:t>energy security and Inuit sovereignty in Nunavut.</a:t>
            </a:r>
            <a:endParaRPr lang="en-US">
              <a:solidFill>
                <a:schemeClr val="bg1"/>
              </a:solidFill>
              <a:effectLst/>
              <a:latin typeface="Poppins" panose="00000500000000000000" pitchFamily="2" charset="0"/>
              <a:cs typeface="Poppins" panose="00000500000000000000" pitchFamily="2" charset="0"/>
            </a:endParaRPr>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56124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64672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4EF78F0-9A09-4B01-A579-1405B4035068}" type="slidenum">
              <a:rPr lang="en-CA" smtClean="0"/>
              <a:t>4</a:t>
            </a:fld>
            <a:endParaRPr lang="en-CA"/>
          </a:p>
        </p:txBody>
      </p:sp>
    </p:spTree>
    <p:extLst>
      <p:ext uri="{BB962C8B-B14F-4D97-AF65-F5344CB8AC3E}">
        <p14:creationId xmlns:p14="http://schemas.microsoft.com/office/powerpoint/2010/main" val="219320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4EF78F0-9A09-4B01-A579-1405B4035068}" type="slidenum">
              <a:rPr lang="en-CA" smtClean="0"/>
              <a:t>5</a:t>
            </a:fld>
            <a:endParaRPr lang="en-CA"/>
          </a:p>
        </p:txBody>
      </p:sp>
    </p:spTree>
    <p:extLst>
      <p:ext uri="{BB962C8B-B14F-4D97-AF65-F5344CB8AC3E}">
        <p14:creationId xmlns:p14="http://schemas.microsoft.com/office/powerpoint/2010/main" val="327436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54839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02267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Speaker Notes – </a:t>
            </a:r>
          </a:p>
          <a:p>
            <a:endParaRPr lang="en-US"/>
          </a:p>
          <a:p>
            <a:r>
              <a:rPr lang="en-US"/>
              <a:t>First, we are not here to convince anyone to support this project today. Today is about dialogue, not decisions. We are here to listen to your concerns and questions. </a:t>
            </a:r>
          </a:p>
          <a:p>
            <a:endParaRPr lang="en-US"/>
          </a:p>
          <a:p>
            <a:r>
              <a:rPr lang="en-US"/>
              <a:t>Second, we want clarify where the project stands today, because there has been understandable confusion. We want to talk about how decisions will be made, and how your input matters in what happens next with the project. We want to hear about all your concerns. We are here to listen to you today.</a:t>
            </a:r>
          </a:p>
          <a:p>
            <a:endParaRPr lang="en-US"/>
          </a:p>
          <a:p>
            <a:r>
              <a:rPr lang="en-US"/>
              <a:t>Third, we brought Eric and Tommy from </a:t>
            </a:r>
            <a:r>
              <a:rPr lang="en-US" err="1"/>
              <a:t>Inukjuaq</a:t>
            </a:r>
            <a:r>
              <a:rPr lang="en-US"/>
              <a:t> to share the story of the </a:t>
            </a:r>
            <a:r>
              <a:rPr lang="en-US" err="1"/>
              <a:t>Innavik</a:t>
            </a:r>
            <a:r>
              <a:rPr lang="en-US"/>
              <a:t> Water Power Project.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8C67-B928-6ADF-9AFD-6BC8D1B09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B78F3-3370-7F99-DBF4-9A56DAD5E16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9D4E3AC-3F0A-D08B-D726-FDB367FB3464}"/>
              </a:ext>
            </a:extLst>
          </p:cNvPr>
          <p:cNvSpPr>
            <a:spLocks noGrp="1"/>
          </p:cNvSpPr>
          <p:nvPr>
            <p:ph type="body" idx="1"/>
          </p:nvPr>
        </p:nvSpPr>
        <p:spPr/>
        <p:txBody>
          <a:bodyPr/>
          <a:lstStyle/>
          <a:p>
            <a:r>
              <a:rPr lang="en-US" sz="1200" b="0" i="0" kern="1200">
                <a:solidFill>
                  <a:schemeClr val="tx1"/>
                </a:solidFill>
                <a:effectLst/>
                <a:latin typeface="+mn-lt"/>
                <a:ea typeface="+mn-ea"/>
                <a:cs typeface="+mn-cs"/>
              </a:rPr>
              <a:t>More than 20 years ago, Qulliq Energy Corporation (QEC) started looking at water power options at </a:t>
            </a:r>
            <a:r>
              <a:rPr lang="en-US" sz="1200" b="0" i="0" kern="1200" err="1">
                <a:solidFill>
                  <a:schemeClr val="tx1"/>
                </a:solidFill>
                <a:effectLst/>
                <a:latin typeface="+mn-lt"/>
                <a:ea typeface="+mn-ea"/>
                <a:cs typeface="+mn-cs"/>
              </a:rPr>
              <a:t>Qigirrijaarvik</a:t>
            </a:r>
            <a:r>
              <a:rPr lang="en-US" sz="1200" b="0" i="0" kern="1200">
                <a:solidFill>
                  <a:schemeClr val="tx1"/>
                </a:solidFill>
                <a:effectLst/>
                <a:latin typeface="+mn-lt"/>
                <a:ea typeface="+mn-ea"/>
                <a:cs typeface="+mn-cs"/>
              </a:rPr>
              <a:t> (Jaynes Inlet) and </a:t>
            </a:r>
            <a:r>
              <a:rPr lang="en-US" sz="1200" b="0" i="0" kern="1200" err="1">
                <a:solidFill>
                  <a:schemeClr val="tx1"/>
                </a:solidFill>
                <a:effectLst/>
                <a:latin typeface="+mn-lt"/>
                <a:ea typeface="+mn-ea"/>
                <a:cs typeface="+mn-cs"/>
              </a:rPr>
              <a:t>Nunngarut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Armshow</a:t>
            </a:r>
            <a:r>
              <a:rPr lang="en-US" sz="1200" b="0" i="0" kern="1200">
                <a:solidFill>
                  <a:schemeClr val="tx1"/>
                </a:solidFill>
                <a:effectLst/>
                <a:latin typeface="+mn-lt"/>
                <a:ea typeface="+mn-ea"/>
                <a:cs typeface="+mn-cs"/>
              </a:rPr>
              <a:t> River). Inuit rely heavily on both locations, with </a:t>
            </a:r>
            <a:r>
              <a:rPr lang="en-US" sz="1200" b="0" i="0" kern="1200" err="1">
                <a:solidFill>
                  <a:schemeClr val="tx1"/>
                </a:solidFill>
                <a:effectLst/>
                <a:latin typeface="+mn-lt"/>
                <a:ea typeface="+mn-ea"/>
                <a:cs typeface="+mn-cs"/>
              </a:rPr>
              <a:t>Nunngarut</a:t>
            </a:r>
            <a:r>
              <a:rPr lang="en-US" sz="1200" b="0" i="0" kern="1200">
                <a:solidFill>
                  <a:schemeClr val="tx1"/>
                </a:solidFill>
                <a:effectLst/>
                <a:latin typeface="+mn-lt"/>
                <a:ea typeface="+mn-ea"/>
                <a:cs typeface="+mn-cs"/>
              </a:rPr>
              <a:t> situated in a Territorial Park on Inuit-owned land, and camps and cabins at both proposed dam sites. Due to unresolved concerns about impacts, inadequate benefits-sharing, and costs that were too high for QEC to manage, the two-site proposal was rejected.</a:t>
            </a:r>
          </a:p>
          <a:p>
            <a:endParaRPr lang="en-US" sz="120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Hearing Inuit concerns and the strong desire to move away from diesel power, QIA took over the project in 2017. In 2020, as the renewable energy leader under the Qikiqtani Region’s Birthright Development Corporation, NNC started leading the project in collaboration with QIA.</a:t>
            </a:r>
            <a:endParaRPr lang="en-US" sz="1200" kern="1200">
              <a:solidFill>
                <a:schemeClr val="tx1"/>
              </a:solidFill>
              <a:effectLst/>
              <a:latin typeface="+mn-lt"/>
              <a:ea typeface="+mn-ea"/>
              <a:cs typeface="+mn-cs"/>
            </a:endParaRPr>
          </a:p>
          <a:p>
            <a:endParaRPr lang="en-CA"/>
          </a:p>
        </p:txBody>
      </p:sp>
      <p:sp>
        <p:nvSpPr>
          <p:cNvPr id="4" name="Slide Number Placeholder 3">
            <a:extLst>
              <a:ext uri="{FF2B5EF4-FFF2-40B4-BE49-F238E27FC236}">
                <a16:creationId xmlns:a16="http://schemas.microsoft.com/office/drawing/2014/main" id="{F05A9C6E-4750-08EC-CEA9-1DC061632818}"/>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51812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jpeg"/><Relationship Id="rId7" Type="http://schemas.openxmlformats.org/officeDocument/2006/relationships/image" Target="../media/image7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6.png"/><Relationship Id="rId4" Type="http://schemas.openxmlformats.org/officeDocument/2006/relationships/image" Target="../media/image69.png"/><Relationship Id="rId9"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9.jpe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1.png"/><Relationship Id="rId10" Type="http://schemas.openxmlformats.org/officeDocument/2006/relationships/image" Target="../media/image82.svg"/><Relationship Id="rId4" Type="http://schemas.openxmlformats.org/officeDocument/2006/relationships/image" Target="../media/image80.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sv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24.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AutoShape 2"/>
          <p:cNvSpPr/>
          <p:nvPr/>
        </p:nvSpPr>
        <p:spPr>
          <a:xfrm>
            <a:off x="1012737" y="4149199"/>
            <a:ext cx="2398865" cy="0"/>
          </a:xfrm>
          <a:prstGeom prst="line">
            <a:avLst/>
          </a:prstGeom>
          <a:ln w="133350" cap="flat">
            <a:solidFill>
              <a:srgbClr val="A3CD3C"/>
            </a:solidFill>
            <a:prstDash val="solid"/>
            <a:headEnd type="none" w="sm" len="sm"/>
            <a:tailEnd type="none" w="sm" len="sm"/>
          </a:ln>
        </p:spPr>
        <p:txBody>
          <a:bodyPr/>
          <a:lstStyle/>
          <a:p>
            <a:endParaRPr lang="en-CA"/>
          </a:p>
        </p:txBody>
      </p:sp>
      <p:grpSp>
        <p:nvGrpSpPr>
          <p:cNvPr id="3" name="Group 3"/>
          <p:cNvGrpSpPr/>
          <p:nvPr/>
        </p:nvGrpSpPr>
        <p:grpSpPr>
          <a:xfrm>
            <a:off x="8446997" y="-1223026"/>
            <a:ext cx="12733052" cy="1273305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A74D"/>
            </a:solidFill>
          </p:spPr>
          <p:txBody>
            <a:bodyPr/>
            <a:lstStyle/>
            <a:p>
              <a:endParaRPr lang="en-CA"/>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0800000" flipH="1">
            <a:off x="-156080" y="7578990"/>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7" name="Group 7"/>
          <p:cNvGrpSpPr/>
          <p:nvPr/>
        </p:nvGrpSpPr>
        <p:grpSpPr>
          <a:xfrm>
            <a:off x="8806107" y="-1223026"/>
            <a:ext cx="12733052" cy="1273305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D3C"/>
            </a:solidFill>
          </p:spPr>
          <p:txBody>
            <a:bodyPr/>
            <a:lstStyle/>
            <a:p>
              <a:endParaRPr lang="en-CA"/>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9165218" y="-863892"/>
            <a:ext cx="12014831" cy="1201478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5465" b="-22126"/>
              </a:stretch>
            </a:blipFill>
          </p:spPr>
          <p:txBody>
            <a:bodyPr/>
            <a:lstStyle/>
            <a:p>
              <a:endParaRPr lang="en-CA"/>
            </a:p>
          </p:txBody>
        </p:sp>
      </p:grpSp>
      <p:sp>
        <p:nvSpPr>
          <p:cNvPr id="12" name="Freeform 12"/>
          <p:cNvSpPr/>
          <p:nvPr/>
        </p:nvSpPr>
        <p:spPr>
          <a:xfrm>
            <a:off x="174221" y="8312415"/>
            <a:ext cx="2411922" cy="1749125"/>
          </a:xfrm>
          <a:custGeom>
            <a:avLst/>
            <a:gdLst/>
            <a:ahLst/>
            <a:cxnLst/>
            <a:rect l="l" t="t" r="r" b="b"/>
            <a:pathLst>
              <a:path w="2411922" h="1749125">
                <a:moveTo>
                  <a:pt x="0" y="0"/>
                </a:moveTo>
                <a:lnTo>
                  <a:pt x="2411922" y="0"/>
                </a:lnTo>
                <a:lnTo>
                  <a:pt x="2411922" y="1749124"/>
                </a:lnTo>
                <a:lnTo>
                  <a:pt x="0" y="1749124"/>
                </a:lnTo>
                <a:lnTo>
                  <a:pt x="0" y="0"/>
                </a:lnTo>
                <a:close/>
              </a:path>
            </a:pathLst>
          </a:custGeom>
          <a:blipFill>
            <a:blip r:embed="rId6"/>
            <a:stretch>
              <a:fillRect/>
            </a:stretch>
          </a:blipFill>
        </p:spPr>
        <p:txBody>
          <a:bodyPr/>
          <a:lstStyle/>
          <a:p>
            <a:endParaRPr lang="en-CA"/>
          </a:p>
        </p:txBody>
      </p:sp>
      <p:sp>
        <p:nvSpPr>
          <p:cNvPr id="13" name="TextBox 13"/>
          <p:cNvSpPr txBox="1"/>
          <p:nvPr/>
        </p:nvSpPr>
        <p:spPr>
          <a:xfrm>
            <a:off x="1038225" y="2209328"/>
            <a:ext cx="7944775" cy="1749371"/>
          </a:xfrm>
          <a:prstGeom prst="rect">
            <a:avLst/>
          </a:prstGeom>
        </p:spPr>
        <p:txBody>
          <a:bodyPr lIns="0" tIns="0" rIns="0" bIns="0" rtlCol="0" anchor="t">
            <a:spAutoFit/>
          </a:bodyPr>
          <a:lstStyle/>
          <a:p>
            <a:pPr algn="l">
              <a:lnSpc>
                <a:spcPts val="6999"/>
              </a:lnSpc>
              <a:spcBef>
                <a:spcPct val="0"/>
              </a:spcBef>
            </a:pPr>
            <a:r>
              <a:rPr lang="en-US" sz="4999" b="1">
                <a:solidFill>
                  <a:srgbClr val="0EA74D"/>
                </a:solidFill>
                <a:latin typeface="Raleway Bold"/>
                <a:ea typeface="Raleway Bold"/>
                <a:cs typeface="Raleway Bold"/>
                <a:sym typeface="Raleway Bold"/>
              </a:rPr>
              <a:t>IQALUIT NUKKIKSAUTIIT PROJECT</a:t>
            </a:r>
          </a:p>
        </p:txBody>
      </p:sp>
      <p:sp>
        <p:nvSpPr>
          <p:cNvPr id="14" name="TextBox 14"/>
          <p:cNvSpPr txBox="1"/>
          <p:nvPr/>
        </p:nvSpPr>
        <p:spPr>
          <a:xfrm>
            <a:off x="1028700" y="487575"/>
            <a:ext cx="7944775" cy="1706989"/>
          </a:xfrm>
          <a:prstGeom prst="rect">
            <a:avLst/>
          </a:prstGeom>
        </p:spPr>
        <p:txBody>
          <a:bodyPr lIns="0" tIns="0" rIns="0" bIns="0" rtlCol="0" anchor="t">
            <a:spAutoFit/>
          </a:bodyPr>
          <a:lstStyle/>
          <a:p>
            <a:pPr algn="l">
              <a:lnSpc>
                <a:spcPts val="6719"/>
              </a:lnSpc>
              <a:spcBef>
                <a:spcPct val="0"/>
              </a:spcBef>
            </a:pPr>
            <a:r>
              <a:rPr lang="en-US" sz="4799" b="1" dirty="0" err="1">
                <a:solidFill>
                  <a:srgbClr val="0EA74D"/>
                </a:solidFill>
                <a:latin typeface="Pigiarniq Bold"/>
                <a:ea typeface="Pigiarniq Bold"/>
                <a:cs typeface="Pigiarniq Bold"/>
                <a:sym typeface="Pigiarniq Bold"/>
              </a:rPr>
              <a:t>ᐃᖃᓗᐃᑦ</a:t>
            </a:r>
            <a:r>
              <a:rPr lang="en-US" sz="4799" b="1" dirty="0">
                <a:solidFill>
                  <a:srgbClr val="0EA74D"/>
                </a:solidFill>
                <a:latin typeface="Pigiarniq Bold"/>
                <a:ea typeface="Pigiarniq Bold"/>
                <a:cs typeface="Pigiarniq Bold"/>
                <a:sym typeface="Pigiarniq Bold"/>
              </a:rPr>
              <a:t> </a:t>
            </a:r>
            <a:r>
              <a:rPr lang="en-US" sz="4799" b="1" dirty="0" err="1">
                <a:solidFill>
                  <a:srgbClr val="0EA74D"/>
                </a:solidFill>
                <a:latin typeface="Pigiarniq Bold"/>
                <a:ea typeface="Pigiarniq Bold"/>
                <a:cs typeface="Pigiarniq Bold"/>
                <a:sym typeface="Pigiarniq Bold"/>
              </a:rPr>
              <a:t>ᓄᑭᒃᓴᐅᑏᑦ</a:t>
            </a:r>
            <a:r>
              <a:rPr lang="en-US" sz="4799" b="1" dirty="0">
                <a:solidFill>
                  <a:srgbClr val="0EA74D"/>
                </a:solidFill>
                <a:latin typeface="Pigiarniq Bold"/>
                <a:ea typeface="Pigiarniq Bold"/>
                <a:cs typeface="Pigiarniq Bold"/>
                <a:sym typeface="Pigiarniq Bold"/>
              </a:rPr>
              <a:t> </a:t>
            </a:r>
            <a:r>
              <a:rPr lang="en-US" sz="4799" b="1" dirty="0" err="1">
                <a:solidFill>
                  <a:srgbClr val="0EA74D"/>
                </a:solidFill>
                <a:latin typeface="Pigiarniq Bold"/>
                <a:ea typeface="Pigiarniq Bold"/>
                <a:cs typeface="Pigiarniq Bold"/>
                <a:sym typeface="Pigiarniq Bold"/>
              </a:rPr>
              <a:t>ᓴᓇᔭᐅᓂᖓ</a:t>
            </a:r>
            <a:endParaRPr lang="en-US" sz="4799" b="1" dirty="0">
              <a:solidFill>
                <a:srgbClr val="0EA74D"/>
              </a:solidFill>
              <a:latin typeface="Pigiarniq Bold"/>
              <a:ea typeface="Pigiarniq Bold"/>
              <a:cs typeface="Pigiarniq Bold"/>
              <a:sym typeface="Pigiarniq Bold"/>
            </a:endParaRPr>
          </a:p>
        </p:txBody>
      </p:sp>
      <p:sp>
        <p:nvSpPr>
          <p:cNvPr id="15" name="TextBox 15"/>
          <p:cNvSpPr txBox="1"/>
          <p:nvPr/>
        </p:nvSpPr>
        <p:spPr>
          <a:xfrm>
            <a:off x="1028700" y="4396284"/>
            <a:ext cx="6792937" cy="1530868"/>
          </a:xfrm>
          <a:prstGeom prst="rect">
            <a:avLst/>
          </a:prstGeom>
        </p:spPr>
        <p:txBody>
          <a:bodyPr wrap="square" lIns="0" tIns="0" rIns="0" bIns="0" rtlCol="0" anchor="t">
            <a:spAutoFit/>
          </a:bodyPr>
          <a:lstStyle/>
          <a:p>
            <a:pPr>
              <a:lnSpc>
                <a:spcPts val="6299"/>
              </a:lnSpc>
            </a:pPr>
            <a:r>
              <a:rPr lang="iu-Cans-CA" sz="4000" b="1" dirty="0">
                <a:solidFill>
                  <a:schemeClr val="bg1"/>
                </a:solidFill>
                <a:latin typeface="Pigiarniq" panose="020B0604020202020204" charset="0"/>
              </a:rPr>
              <a:t>ᓈᓚᖕᓂᖅ, ᑐᑭᓯᓇᑦᑎᐊᕐᓂᖅ, ᐊᒻᒪᓗ ᑐᑭᓯᐅᒪᓂᖅ</a:t>
            </a:r>
            <a:endParaRPr lang="en-US" sz="8000" b="1" dirty="0">
              <a:solidFill>
                <a:schemeClr val="bg1"/>
              </a:solidFill>
              <a:latin typeface="Pigiarniq" panose="020B0604020202020204" charset="0"/>
              <a:ea typeface="Pigiarniq"/>
              <a:cs typeface="Pigiarniq"/>
              <a:sym typeface="Pigiarniq"/>
            </a:endParaRPr>
          </a:p>
        </p:txBody>
      </p:sp>
      <p:sp>
        <p:nvSpPr>
          <p:cNvPr id="16" name="TextBox 16"/>
          <p:cNvSpPr txBox="1"/>
          <p:nvPr/>
        </p:nvSpPr>
        <p:spPr>
          <a:xfrm>
            <a:off x="1012737" y="6057954"/>
            <a:ext cx="7434260" cy="1609636"/>
          </a:xfrm>
          <a:prstGeom prst="rect">
            <a:avLst/>
          </a:prstGeom>
        </p:spPr>
        <p:txBody>
          <a:bodyPr lIns="0" tIns="0" rIns="0" bIns="0" rtlCol="0" anchor="t">
            <a:spAutoFit/>
          </a:bodyPr>
          <a:lstStyle/>
          <a:p>
            <a:pPr algn="l">
              <a:lnSpc>
                <a:spcPts val="6299"/>
              </a:lnSpc>
            </a:pPr>
            <a:r>
              <a:rPr lang="en-US" sz="4500" dirty="0">
                <a:solidFill>
                  <a:srgbClr val="FFFFFF"/>
                </a:solidFill>
                <a:latin typeface="Poppins"/>
                <a:ea typeface="Poppins"/>
                <a:cs typeface="Poppins"/>
                <a:sym typeface="Poppins"/>
              </a:rPr>
              <a:t>Listening, Clarity and Understanding</a:t>
            </a:r>
          </a:p>
        </p:txBody>
      </p:sp>
      <p:sp>
        <p:nvSpPr>
          <p:cNvPr id="17" name="TextBox 17"/>
          <p:cNvSpPr txBox="1"/>
          <p:nvPr/>
        </p:nvSpPr>
        <p:spPr>
          <a:xfrm>
            <a:off x="5334571" y="9322092"/>
            <a:ext cx="2607172" cy="542871"/>
          </a:xfrm>
          <a:prstGeom prst="rect">
            <a:avLst/>
          </a:prstGeom>
        </p:spPr>
        <p:txBody>
          <a:bodyPr lIns="0" tIns="0" rIns="0" bIns="0" rtlCol="0" anchor="t">
            <a:spAutoFit/>
          </a:bodyPr>
          <a:lstStyle/>
          <a:p>
            <a:pPr algn="l">
              <a:lnSpc>
                <a:spcPts val="4200"/>
              </a:lnSpc>
            </a:pPr>
            <a:r>
              <a:rPr lang="en-US" sz="3000" dirty="0">
                <a:solidFill>
                  <a:srgbClr val="FFFFFF"/>
                </a:solidFill>
                <a:latin typeface="Poppins"/>
                <a:ea typeface="Poppins"/>
                <a:cs typeface="Poppins"/>
                <a:sym typeface="Poppins"/>
              </a:rPr>
              <a:t>January 2026</a:t>
            </a:r>
          </a:p>
        </p:txBody>
      </p:sp>
      <p:sp>
        <p:nvSpPr>
          <p:cNvPr id="18" name="TextBox 18"/>
          <p:cNvSpPr txBox="1"/>
          <p:nvPr/>
        </p:nvSpPr>
        <p:spPr>
          <a:xfrm>
            <a:off x="5364322" y="8842352"/>
            <a:ext cx="2607172" cy="497637"/>
          </a:xfrm>
          <a:prstGeom prst="rect">
            <a:avLst/>
          </a:prstGeom>
        </p:spPr>
        <p:txBody>
          <a:bodyPr lIns="0" tIns="0" rIns="0" bIns="0" rtlCol="0" anchor="t">
            <a:spAutoFit/>
          </a:bodyPr>
          <a:lstStyle/>
          <a:p>
            <a:pPr>
              <a:lnSpc>
                <a:spcPts val="4200"/>
              </a:lnSpc>
            </a:pPr>
            <a:r>
              <a:rPr lang="iu-Cans-CA" sz="2800" dirty="0">
                <a:solidFill>
                  <a:schemeClr val="bg1"/>
                </a:solidFill>
                <a:latin typeface="Pigiarniq" panose="020B0604020202020204" charset="0"/>
              </a:rPr>
              <a:t>ᔭᓄᐊᕆ 2026</a:t>
            </a:r>
            <a:endParaRPr lang="en-US" sz="4000" dirty="0">
              <a:solidFill>
                <a:schemeClr val="bg1"/>
              </a:solidFill>
              <a:latin typeface="Pigiarniq" panose="020B0604020202020204" charset="0"/>
              <a:ea typeface="Pigiarniq"/>
              <a:cs typeface="Pigiarniq"/>
              <a:sym typeface="Pigiarniq"/>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AutoShape 2"/>
          <p:cNvSpPr/>
          <p:nvPr/>
        </p:nvSpPr>
        <p:spPr>
          <a:xfrm flipV="1">
            <a:off x="2006270" y="3685778"/>
            <a:ext cx="14352301" cy="11012"/>
          </a:xfrm>
          <a:prstGeom prst="line">
            <a:avLst/>
          </a:prstGeom>
          <a:ln w="57150" cap="flat">
            <a:solidFill>
              <a:srgbClr val="0EA74D"/>
            </a:solidFill>
            <a:prstDash val="solid"/>
            <a:headEnd type="none" w="sm" len="sm"/>
            <a:tailEnd type="none" w="sm" len="sm"/>
          </a:ln>
        </p:spPr>
        <p:txBody>
          <a:bodyPr/>
          <a:lstStyle/>
          <a:p>
            <a:endParaRPr lang="en-CA"/>
          </a:p>
        </p:txBody>
      </p:sp>
      <p:grpSp>
        <p:nvGrpSpPr>
          <p:cNvPr id="3" name="Group 3"/>
          <p:cNvGrpSpPr/>
          <p:nvPr/>
        </p:nvGrpSpPr>
        <p:grpSpPr>
          <a:xfrm>
            <a:off x="7256556" y="1702497"/>
            <a:ext cx="2336555" cy="3988587"/>
            <a:chOff x="0" y="0"/>
            <a:chExt cx="520914" cy="889220"/>
          </a:xfrm>
        </p:grpSpPr>
        <p:sp>
          <p:nvSpPr>
            <p:cNvPr id="4" name="Freeform 4"/>
            <p:cNvSpPr/>
            <p:nvPr/>
          </p:nvSpPr>
          <p:spPr>
            <a:xfrm>
              <a:off x="0" y="0"/>
              <a:ext cx="520914" cy="889220"/>
            </a:xfrm>
            <a:custGeom>
              <a:avLst/>
              <a:gdLst/>
              <a:ahLst/>
              <a:cxnLst/>
              <a:rect l="l" t="t" r="r" b="b"/>
              <a:pathLst>
                <a:path w="520914" h="889220">
                  <a:moveTo>
                    <a:pt x="125909" y="0"/>
                  </a:moveTo>
                  <a:lnTo>
                    <a:pt x="395005" y="0"/>
                  </a:lnTo>
                  <a:cubicBezTo>
                    <a:pt x="464543" y="0"/>
                    <a:pt x="520914" y="56371"/>
                    <a:pt x="520914" y="125909"/>
                  </a:cubicBezTo>
                  <a:lnTo>
                    <a:pt x="520914" y="763311"/>
                  </a:lnTo>
                  <a:cubicBezTo>
                    <a:pt x="520914" y="832848"/>
                    <a:pt x="464543" y="889220"/>
                    <a:pt x="395005" y="889220"/>
                  </a:cubicBezTo>
                  <a:lnTo>
                    <a:pt x="125909" y="889220"/>
                  </a:lnTo>
                  <a:cubicBezTo>
                    <a:pt x="56371" y="889220"/>
                    <a:pt x="0" y="832848"/>
                    <a:pt x="0" y="763311"/>
                  </a:cubicBezTo>
                  <a:lnTo>
                    <a:pt x="0" y="125909"/>
                  </a:lnTo>
                  <a:cubicBezTo>
                    <a:pt x="0" y="56371"/>
                    <a:pt x="56371" y="0"/>
                    <a:pt x="125909" y="0"/>
                  </a:cubicBezTo>
                  <a:close/>
                </a:path>
              </a:pathLst>
            </a:custGeom>
            <a:solidFill>
              <a:srgbClr val="000000">
                <a:alpha val="0"/>
              </a:srgbClr>
            </a:solidFill>
            <a:ln w="38100" cap="rnd">
              <a:solidFill>
                <a:srgbClr val="A3CD3B"/>
              </a:solidFill>
              <a:prstDash val="dash"/>
              <a:round/>
            </a:ln>
          </p:spPr>
          <p:txBody>
            <a:bodyPr/>
            <a:lstStyle/>
            <a:p>
              <a:endParaRPr lang="en-CA"/>
            </a:p>
          </p:txBody>
        </p:sp>
        <p:sp>
          <p:nvSpPr>
            <p:cNvPr id="5" name="TextBox 5"/>
            <p:cNvSpPr txBox="1"/>
            <p:nvPr/>
          </p:nvSpPr>
          <p:spPr>
            <a:xfrm>
              <a:off x="0" y="-28575"/>
              <a:ext cx="520914" cy="917795"/>
            </a:xfrm>
            <a:prstGeom prst="rect">
              <a:avLst/>
            </a:prstGeom>
          </p:spPr>
          <p:txBody>
            <a:bodyPr lIns="50800" tIns="50800" rIns="50800" bIns="50800" rtlCol="0" anchor="ctr"/>
            <a:lstStyle/>
            <a:p>
              <a:pPr algn="ctr">
                <a:lnSpc>
                  <a:spcPts val="1679"/>
                </a:lnSpc>
              </a:pPr>
              <a:endParaRPr/>
            </a:p>
          </p:txBody>
        </p:sp>
      </p:grpSp>
      <p:grpSp>
        <p:nvGrpSpPr>
          <p:cNvPr id="6" name="Group 6"/>
          <p:cNvGrpSpPr/>
          <p:nvPr/>
        </p:nvGrpSpPr>
        <p:grpSpPr>
          <a:xfrm>
            <a:off x="2992548" y="5622771"/>
            <a:ext cx="994398" cy="870099"/>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EA74D"/>
            </a:solidFill>
          </p:spPr>
          <p:txBody>
            <a:bodyPr/>
            <a:lstStyle/>
            <a:p>
              <a:endParaRPr lang="en-CA"/>
            </a:p>
          </p:txBody>
        </p:sp>
        <p:sp>
          <p:nvSpPr>
            <p:cNvPr id="8" name="TextBox 8"/>
            <p:cNvSpPr txBox="1"/>
            <p:nvPr/>
          </p:nvSpPr>
          <p:spPr>
            <a:xfrm>
              <a:off x="127000" y="301625"/>
              <a:ext cx="558800" cy="358775"/>
            </a:xfrm>
            <a:prstGeom prst="rect">
              <a:avLst/>
            </a:prstGeom>
          </p:spPr>
          <p:txBody>
            <a:bodyPr lIns="50800" tIns="50800" rIns="50800" bIns="50800" rtlCol="0" anchor="ctr"/>
            <a:lstStyle/>
            <a:p>
              <a:pPr algn="ctr">
                <a:lnSpc>
                  <a:spcPts val="1540"/>
                </a:lnSpc>
              </a:pPr>
              <a:endParaRPr/>
            </a:p>
          </p:txBody>
        </p:sp>
      </p:grpSp>
      <p:grpSp>
        <p:nvGrpSpPr>
          <p:cNvPr id="9" name="Group 9"/>
          <p:cNvGrpSpPr/>
          <p:nvPr/>
        </p:nvGrpSpPr>
        <p:grpSpPr>
          <a:xfrm>
            <a:off x="9466625" y="5672828"/>
            <a:ext cx="994398" cy="870099"/>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A8A8A"/>
            </a:solidFill>
          </p:spPr>
          <p:txBody>
            <a:bodyPr/>
            <a:lstStyle/>
            <a:p>
              <a:endParaRPr lang="en-CA"/>
            </a:p>
          </p:txBody>
        </p:sp>
        <p:sp>
          <p:nvSpPr>
            <p:cNvPr id="11" name="TextBox 11"/>
            <p:cNvSpPr txBox="1"/>
            <p:nvPr/>
          </p:nvSpPr>
          <p:spPr>
            <a:xfrm>
              <a:off x="127000" y="301625"/>
              <a:ext cx="558800" cy="358775"/>
            </a:xfrm>
            <a:prstGeom prst="rect">
              <a:avLst/>
            </a:prstGeom>
          </p:spPr>
          <p:txBody>
            <a:bodyPr lIns="50800" tIns="50800" rIns="50800" bIns="50800" rtlCol="0" anchor="ctr"/>
            <a:lstStyle/>
            <a:p>
              <a:pPr algn="ctr">
                <a:lnSpc>
                  <a:spcPts val="1679"/>
                </a:lnSpc>
              </a:pPr>
              <a:endParaRPr/>
            </a:p>
          </p:txBody>
        </p:sp>
      </p:grpSp>
      <p:grpSp>
        <p:nvGrpSpPr>
          <p:cNvPr id="12" name="Group 12"/>
          <p:cNvGrpSpPr/>
          <p:nvPr/>
        </p:nvGrpSpPr>
        <p:grpSpPr>
          <a:xfrm>
            <a:off x="12508963" y="5622771"/>
            <a:ext cx="994398" cy="870099"/>
            <a:chOff x="0" y="0"/>
            <a:chExt cx="812800" cy="711200"/>
          </a:xfrm>
        </p:grpSpPr>
        <p:sp>
          <p:nvSpPr>
            <p:cNvPr id="13" name="Freeform 1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A8A8A"/>
            </a:solidFill>
          </p:spPr>
          <p:txBody>
            <a:bodyPr/>
            <a:lstStyle/>
            <a:p>
              <a:endParaRPr lang="en-CA"/>
            </a:p>
          </p:txBody>
        </p:sp>
        <p:sp>
          <p:nvSpPr>
            <p:cNvPr id="14" name="TextBox 14"/>
            <p:cNvSpPr txBox="1"/>
            <p:nvPr/>
          </p:nvSpPr>
          <p:spPr>
            <a:xfrm>
              <a:off x="127000" y="301625"/>
              <a:ext cx="558800" cy="358775"/>
            </a:xfrm>
            <a:prstGeom prst="rect">
              <a:avLst/>
            </a:prstGeom>
          </p:spPr>
          <p:txBody>
            <a:bodyPr lIns="50800" tIns="50800" rIns="50800" bIns="50800" rtlCol="0" anchor="ctr"/>
            <a:lstStyle/>
            <a:p>
              <a:pPr algn="ctr">
                <a:lnSpc>
                  <a:spcPts val="1679"/>
                </a:lnSpc>
              </a:pPr>
              <a:endParaRPr/>
            </a:p>
          </p:txBody>
        </p:sp>
      </p:grpSp>
      <p:sp>
        <p:nvSpPr>
          <p:cNvPr id="15" name="Freeform 15"/>
          <p:cNvSpPr/>
          <p:nvPr/>
        </p:nvSpPr>
        <p:spPr>
          <a:xfrm>
            <a:off x="3277152" y="6030320"/>
            <a:ext cx="425190" cy="327783"/>
          </a:xfrm>
          <a:custGeom>
            <a:avLst/>
            <a:gdLst/>
            <a:ahLst/>
            <a:cxnLst/>
            <a:rect l="l" t="t" r="r" b="b"/>
            <a:pathLst>
              <a:path w="425190" h="327783">
                <a:moveTo>
                  <a:pt x="0" y="0"/>
                </a:moveTo>
                <a:lnTo>
                  <a:pt x="425190" y="0"/>
                </a:lnTo>
                <a:lnTo>
                  <a:pt x="425190" y="327782"/>
                </a:lnTo>
                <a:lnTo>
                  <a:pt x="0" y="3277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16" name="Group 16"/>
          <p:cNvGrpSpPr/>
          <p:nvPr/>
        </p:nvGrpSpPr>
        <p:grpSpPr>
          <a:xfrm>
            <a:off x="6320339" y="5672245"/>
            <a:ext cx="994398" cy="870099"/>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EA74D"/>
            </a:solidFill>
          </p:spPr>
          <p:txBody>
            <a:bodyPr/>
            <a:lstStyle/>
            <a:p>
              <a:endParaRPr lang="en-CA"/>
            </a:p>
          </p:txBody>
        </p:sp>
        <p:sp>
          <p:nvSpPr>
            <p:cNvPr id="18" name="TextBox 18"/>
            <p:cNvSpPr txBox="1"/>
            <p:nvPr/>
          </p:nvSpPr>
          <p:spPr>
            <a:xfrm>
              <a:off x="127000" y="301625"/>
              <a:ext cx="558800" cy="358775"/>
            </a:xfrm>
            <a:prstGeom prst="rect">
              <a:avLst/>
            </a:prstGeom>
          </p:spPr>
          <p:txBody>
            <a:bodyPr lIns="50800" tIns="50800" rIns="50800" bIns="50800" rtlCol="0" anchor="ctr"/>
            <a:lstStyle/>
            <a:p>
              <a:pPr algn="ctr">
                <a:lnSpc>
                  <a:spcPts val="1679"/>
                </a:lnSpc>
              </a:pPr>
              <a:endParaRPr/>
            </a:p>
          </p:txBody>
        </p:sp>
      </p:grpSp>
      <p:sp>
        <p:nvSpPr>
          <p:cNvPr id="19" name="Freeform 19"/>
          <p:cNvSpPr/>
          <p:nvPr/>
        </p:nvSpPr>
        <p:spPr>
          <a:xfrm>
            <a:off x="6604943" y="6107294"/>
            <a:ext cx="425190" cy="327783"/>
          </a:xfrm>
          <a:custGeom>
            <a:avLst/>
            <a:gdLst/>
            <a:ahLst/>
            <a:cxnLst/>
            <a:rect l="l" t="t" r="r" b="b"/>
            <a:pathLst>
              <a:path w="425190" h="327783">
                <a:moveTo>
                  <a:pt x="0" y="0"/>
                </a:moveTo>
                <a:lnTo>
                  <a:pt x="425190" y="0"/>
                </a:lnTo>
                <a:lnTo>
                  <a:pt x="425190" y="327783"/>
                </a:lnTo>
                <a:lnTo>
                  <a:pt x="0" y="32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20" name="Freeform 20"/>
          <p:cNvSpPr/>
          <p:nvPr/>
        </p:nvSpPr>
        <p:spPr>
          <a:xfrm>
            <a:off x="9852121" y="6025374"/>
            <a:ext cx="244982" cy="382784"/>
          </a:xfrm>
          <a:custGeom>
            <a:avLst/>
            <a:gdLst/>
            <a:ahLst/>
            <a:cxnLst/>
            <a:rect l="l" t="t" r="r" b="b"/>
            <a:pathLst>
              <a:path w="244982" h="382784">
                <a:moveTo>
                  <a:pt x="0" y="0"/>
                </a:moveTo>
                <a:lnTo>
                  <a:pt x="244982" y="0"/>
                </a:lnTo>
                <a:lnTo>
                  <a:pt x="244982" y="382785"/>
                </a:lnTo>
                <a:lnTo>
                  <a:pt x="0" y="382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1" name="Freeform 21"/>
          <p:cNvSpPr/>
          <p:nvPr/>
        </p:nvSpPr>
        <p:spPr>
          <a:xfrm>
            <a:off x="12883672" y="6008847"/>
            <a:ext cx="244982" cy="382784"/>
          </a:xfrm>
          <a:custGeom>
            <a:avLst/>
            <a:gdLst/>
            <a:ahLst/>
            <a:cxnLst/>
            <a:rect l="l" t="t" r="r" b="b"/>
            <a:pathLst>
              <a:path w="244982" h="382784">
                <a:moveTo>
                  <a:pt x="0" y="0"/>
                </a:moveTo>
                <a:lnTo>
                  <a:pt x="244982" y="0"/>
                </a:lnTo>
                <a:lnTo>
                  <a:pt x="244982" y="382784"/>
                </a:lnTo>
                <a:lnTo>
                  <a:pt x="0" y="382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2" name="Freeform 22"/>
          <p:cNvSpPr/>
          <p:nvPr/>
        </p:nvSpPr>
        <p:spPr>
          <a:xfrm>
            <a:off x="8071172" y="738843"/>
            <a:ext cx="561839" cy="818709"/>
          </a:xfrm>
          <a:custGeom>
            <a:avLst/>
            <a:gdLst/>
            <a:ahLst/>
            <a:cxnLst/>
            <a:rect l="l" t="t" r="r" b="b"/>
            <a:pathLst>
              <a:path w="561839" h="818709">
                <a:moveTo>
                  <a:pt x="0" y="0"/>
                </a:moveTo>
                <a:lnTo>
                  <a:pt x="561839" y="0"/>
                </a:lnTo>
                <a:lnTo>
                  <a:pt x="561839" y="818709"/>
                </a:lnTo>
                <a:lnTo>
                  <a:pt x="0" y="8187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23" name="Group 23"/>
          <p:cNvGrpSpPr/>
          <p:nvPr/>
        </p:nvGrpSpPr>
        <p:grpSpPr>
          <a:xfrm>
            <a:off x="1105541" y="3246426"/>
            <a:ext cx="900729" cy="900729"/>
            <a:chOff x="0" y="0"/>
            <a:chExt cx="766111" cy="766111"/>
          </a:xfrm>
        </p:grpSpPr>
        <p:sp>
          <p:nvSpPr>
            <p:cNvPr id="24" name="Freeform 24"/>
            <p:cNvSpPr/>
            <p:nvPr/>
          </p:nvSpPr>
          <p:spPr>
            <a:xfrm>
              <a:off x="0" y="0"/>
              <a:ext cx="766111" cy="766111"/>
            </a:xfrm>
            <a:custGeom>
              <a:avLst/>
              <a:gdLst/>
              <a:ahLst/>
              <a:cxnLst/>
              <a:rect l="l" t="t" r="r" b="b"/>
              <a:pathLst>
                <a:path w="766111" h="766111">
                  <a:moveTo>
                    <a:pt x="383055" y="0"/>
                  </a:moveTo>
                  <a:cubicBezTo>
                    <a:pt x="171500" y="0"/>
                    <a:pt x="0" y="171500"/>
                    <a:pt x="0" y="383055"/>
                  </a:cubicBezTo>
                  <a:cubicBezTo>
                    <a:pt x="0" y="594611"/>
                    <a:pt x="171500" y="766111"/>
                    <a:pt x="383055" y="766111"/>
                  </a:cubicBezTo>
                  <a:cubicBezTo>
                    <a:pt x="594611" y="766111"/>
                    <a:pt x="766111" y="594611"/>
                    <a:pt x="766111" y="383055"/>
                  </a:cubicBezTo>
                  <a:cubicBezTo>
                    <a:pt x="766111" y="171500"/>
                    <a:pt x="594611" y="0"/>
                    <a:pt x="383055" y="0"/>
                  </a:cubicBezTo>
                  <a:close/>
                </a:path>
              </a:pathLst>
            </a:custGeom>
            <a:solidFill>
              <a:srgbClr val="0EA74D"/>
            </a:solidFill>
          </p:spPr>
          <p:txBody>
            <a:bodyPr/>
            <a:lstStyle/>
            <a:p>
              <a:endParaRPr lang="en-CA"/>
            </a:p>
          </p:txBody>
        </p:sp>
        <p:sp>
          <p:nvSpPr>
            <p:cNvPr id="25" name="TextBox 25"/>
            <p:cNvSpPr txBox="1"/>
            <p:nvPr/>
          </p:nvSpPr>
          <p:spPr>
            <a:xfrm>
              <a:off x="71823" y="14673"/>
              <a:ext cx="622465" cy="679615"/>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1</a:t>
              </a:r>
            </a:p>
          </p:txBody>
        </p:sp>
      </p:grpSp>
      <p:grpSp>
        <p:nvGrpSpPr>
          <p:cNvPr id="26" name="Group 26"/>
          <p:cNvGrpSpPr/>
          <p:nvPr/>
        </p:nvGrpSpPr>
        <p:grpSpPr>
          <a:xfrm>
            <a:off x="4701999" y="3236838"/>
            <a:ext cx="900729" cy="897880"/>
            <a:chOff x="0" y="0"/>
            <a:chExt cx="837197" cy="834549"/>
          </a:xfrm>
        </p:grpSpPr>
        <p:sp>
          <p:nvSpPr>
            <p:cNvPr id="27" name="Freeform 27"/>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0EA74D"/>
            </a:solidFill>
          </p:spPr>
          <p:txBody>
            <a:bodyPr/>
            <a:lstStyle/>
            <a:p>
              <a:endParaRPr lang="en-CA"/>
            </a:p>
          </p:txBody>
        </p:sp>
        <p:sp>
          <p:nvSpPr>
            <p:cNvPr id="28" name="TextBox 28"/>
            <p:cNvSpPr txBox="1"/>
            <p:nvPr/>
          </p:nvSpPr>
          <p:spPr>
            <a:xfrm>
              <a:off x="78487" y="21089"/>
              <a:ext cx="680222" cy="735221"/>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2</a:t>
              </a:r>
            </a:p>
          </p:txBody>
        </p:sp>
      </p:grpSp>
      <p:grpSp>
        <p:nvGrpSpPr>
          <p:cNvPr id="29" name="Group 29"/>
          <p:cNvGrpSpPr/>
          <p:nvPr/>
        </p:nvGrpSpPr>
        <p:grpSpPr>
          <a:xfrm>
            <a:off x="7901727" y="3236838"/>
            <a:ext cx="900729" cy="897880"/>
            <a:chOff x="0" y="0"/>
            <a:chExt cx="837197" cy="834549"/>
          </a:xfrm>
        </p:grpSpPr>
        <p:sp>
          <p:nvSpPr>
            <p:cNvPr id="30" name="Freeform 30"/>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0EA74D"/>
            </a:solidFill>
          </p:spPr>
          <p:txBody>
            <a:bodyPr/>
            <a:lstStyle/>
            <a:p>
              <a:endParaRPr lang="en-CA"/>
            </a:p>
          </p:txBody>
        </p:sp>
        <p:sp>
          <p:nvSpPr>
            <p:cNvPr id="31" name="TextBox 31"/>
            <p:cNvSpPr txBox="1"/>
            <p:nvPr/>
          </p:nvSpPr>
          <p:spPr>
            <a:xfrm>
              <a:off x="78487" y="21089"/>
              <a:ext cx="680222" cy="735221"/>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3</a:t>
              </a:r>
            </a:p>
          </p:txBody>
        </p:sp>
      </p:grpSp>
      <p:grpSp>
        <p:nvGrpSpPr>
          <p:cNvPr id="32" name="Group 32"/>
          <p:cNvGrpSpPr/>
          <p:nvPr/>
        </p:nvGrpSpPr>
        <p:grpSpPr>
          <a:xfrm>
            <a:off x="11034630" y="3236838"/>
            <a:ext cx="900729" cy="897880"/>
            <a:chOff x="0" y="0"/>
            <a:chExt cx="837197" cy="834549"/>
          </a:xfrm>
        </p:grpSpPr>
        <p:sp>
          <p:nvSpPr>
            <p:cNvPr id="33" name="Freeform 33"/>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8A8A8A"/>
            </a:solidFill>
          </p:spPr>
          <p:txBody>
            <a:bodyPr/>
            <a:lstStyle/>
            <a:p>
              <a:endParaRPr lang="en-CA"/>
            </a:p>
          </p:txBody>
        </p:sp>
        <p:sp>
          <p:nvSpPr>
            <p:cNvPr id="34" name="TextBox 34"/>
            <p:cNvSpPr txBox="1"/>
            <p:nvPr/>
          </p:nvSpPr>
          <p:spPr>
            <a:xfrm>
              <a:off x="78487" y="21089"/>
              <a:ext cx="680222" cy="735221"/>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4</a:t>
              </a:r>
            </a:p>
          </p:txBody>
        </p:sp>
      </p:grpSp>
      <p:grpSp>
        <p:nvGrpSpPr>
          <p:cNvPr id="35" name="Group 35"/>
          <p:cNvGrpSpPr/>
          <p:nvPr/>
        </p:nvGrpSpPr>
        <p:grpSpPr>
          <a:xfrm>
            <a:off x="14012134" y="3207052"/>
            <a:ext cx="900729" cy="897880"/>
            <a:chOff x="0" y="0"/>
            <a:chExt cx="837197" cy="834549"/>
          </a:xfrm>
        </p:grpSpPr>
        <p:sp>
          <p:nvSpPr>
            <p:cNvPr id="36" name="Freeform 36"/>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8A8A8A"/>
            </a:solidFill>
          </p:spPr>
          <p:txBody>
            <a:bodyPr/>
            <a:lstStyle/>
            <a:p>
              <a:endParaRPr lang="en-CA"/>
            </a:p>
          </p:txBody>
        </p:sp>
        <p:sp>
          <p:nvSpPr>
            <p:cNvPr id="37" name="TextBox 37"/>
            <p:cNvSpPr txBox="1"/>
            <p:nvPr/>
          </p:nvSpPr>
          <p:spPr>
            <a:xfrm>
              <a:off x="78487" y="21089"/>
              <a:ext cx="680222" cy="735221"/>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5</a:t>
              </a:r>
            </a:p>
          </p:txBody>
        </p:sp>
      </p:grpSp>
      <p:grpSp>
        <p:nvGrpSpPr>
          <p:cNvPr id="38" name="Group 38"/>
          <p:cNvGrpSpPr/>
          <p:nvPr/>
        </p:nvGrpSpPr>
        <p:grpSpPr>
          <a:xfrm>
            <a:off x="16358571" y="3236838"/>
            <a:ext cx="900729" cy="897880"/>
            <a:chOff x="0" y="0"/>
            <a:chExt cx="837197" cy="834549"/>
          </a:xfrm>
        </p:grpSpPr>
        <p:sp>
          <p:nvSpPr>
            <p:cNvPr id="39" name="Freeform 39"/>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8A8A8A"/>
            </a:solidFill>
          </p:spPr>
          <p:txBody>
            <a:bodyPr/>
            <a:lstStyle/>
            <a:p>
              <a:endParaRPr lang="en-CA"/>
            </a:p>
          </p:txBody>
        </p:sp>
        <p:sp>
          <p:nvSpPr>
            <p:cNvPr id="40" name="TextBox 40"/>
            <p:cNvSpPr txBox="1"/>
            <p:nvPr/>
          </p:nvSpPr>
          <p:spPr>
            <a:xfrm>
              <a:off x="78487" y="21089"/>
              <a:ext cx="680222" cy="735221"/>
            </a:xfrm>
            <a:prstGeom prst="rect">
              <a:avLst/>
            </a:prstGeom>
          </p:spPr>
          <p:txBody>
            <a:bodyPr lIns="50800" tIns="50800" rIns="50800" bIns="50800" rtlCol="0" anchor="ctr"/>
            <a:lstStyle/>
            <a:p>
              <a:pPr algn="ctr">
                <a:lnSpc>
                  <a:spcPts val="2939"/>
                </a:lnSpc>
              </a:pPr>
              <a:r>
                <a:rPr lang="en-US" sz="2099" b="1">
                  <a:solidFill>
                    <a:srgbClr val="FFFFFF"/>
                  </a:solidFill>
                  <a:latin typeface="Poppins Bold"/>
                  <a:ea typeface="Poppins Bold"/>
                  <a:cs typeface="Poppins Bold"/>
                  <a:sym typeface="Poppins Bold"/>
                </a:rPr>
                <a:t>6</a:t>
              </a:r>
            </a:p>
          </p:txBody>
        </p:sp>
      </p:grpSp>
      <p:sp>
        <p:nvSpPr>
          <p:cNvPr id="41" name="AutoShape 41"/>
          <p:cNvSpPr/>
          <p:nvPr/>
        </p:nvSpPr>
        <p:spPr>
          <a:xfrm>
            <a:off x="3475724" y="3696947"/>
            <a:ext cx="11465" cy="2093565"/>
          </a:xfrm>
          <a:prstGeom prst="line">
            <a:avLst/>
          </a:prstGeom>
          <a:ln w="57150" cap="flat">
            <a:solidFill>
              <a:srgbClr val="0EA74D"/>
            </a:solidFill>
            <a:prstDash val="solid"/>
            <a:headEnd type="none" w="sm" len="sm"/>
            <a:tailEnd type="none" w="sm" len="sm"/>
          </a:ln>
        </p:spPr>
        <p:txBody>
          <a:bodyPr/>
          <a:lstStyle/>
          <a:p>
            <a:endParaRPr lang="en-CA"/>
          </a:p>
        </p:txBody>
      </p:sp>
      <p:sp>
        <p:nvSpPr>
          <p:cNvPr id="42" name="AutoShape 42"/>
          <p:cNvSpPr/>
          <p:nvPr/>
        </p:nvSpPr>
        <p:spPr>
          <a:xfrm>
            <a:off x="6817538" y="3700259"/>
            <a:ext cx="0" cy="2067517"/>
          </a:xfrm>
          <a:prstGeom prst="line">
            <a:avLst/>
          </a:prstGeom>
          <a:ln w="57150" cap="flat">
            <a:solidFill>
              <a:srgbClr val="0EA74D"/>
            </a:solidFill>
            <a:prstDash val="solid"/>
            <a:headEnd type="none" w="sm" len="sm"/>
            <a:tailEnd type="none" w="sm" len="sm"/>
          </a:ln>
        </p:spPr>
        <p:txBody>
          <a:bodyPr/>
          <a:lstStyle/>
          <a:p>
            <a:endParaRPr lang="en-CA"/>
          </a:p>
        </p:txBody>
      </p:sp>
      <p:sp>
        <p:nvSpPr>
          <p:cNvPr id="43" name="AutoShape 43"/>
          <p:cNvSpPr/>
          <p:nvPr/>
        </p:nvSpPr>
        <p:spPr>
          <a:xfrm>
            <a:off x="9950615" y="3696790"/>
            <a:ext cx="13209" cy="2078078"/>
          </a:xfrm>
          <a:prstGeom prst="line">
            <a:avLst/>
          </a:prstGeom>
          <a:ln w="57150" cap="flat">
            <a:solidFill>
              <a:srgbClr val="8A8A8A"/>
            </a:solidFill>
            <a:prstDash val="solid"/>
            <a:headEnd type="none" w="sm" len="sm"/>
            <a:tailEnd type="none" w="sm" len="sm"/>
          </a:ln>
        </p:spPr>
        <p:txBody>
          <a:bodyPr/>
          <a:lstStyle/>
          <a:p>
            <a:endParaRPr lang="en-CA"/>
          </a:p>
        </p:txBody>
      </p:sp>
      <p:sp>
        <p:nvSpPr>
          <p:cNvPr id="44" name="AutoShape 44"/>
          <p:cNvSpPr/>
          <p:nvPr/>
        </p:nvSpPr>
        <p:spPr>
          <a:xfrm>
            <a:off x="13006163" y="3723047"/>
            <a:ext cx="24809" cy="2044382"/>
          </a:xfrm>
          <a:prstGeom prst="line">
            <a:avLst/>
          </a:prstGeom>
          <a:ln w="57150" cap="flat">
            <a:solidFill>
              <a:srgbClr val="8A8A8A"/>
            </a:solidFill>
            <a:prstDash val="solid"/>
            <a:headEnd type="none" w="sm" len="sm"/>
            <a:tailEnd type="none" w="sm" len="sm"/>
          </a:ln>
        </p:spPr>
        <p:txBody>
          <a:bodyPr/>
          <a:lstStyle/>
          <a:p>
            <a:endParaRPr lang="en-CA"/>
          </a:p>
        </p:txBody>
      </p:sp>
      <p:grpSp>
        <p:nvGrpSpPr>
          <p:cNvPr id="45" name="Group 45"/>
          <p:cNvGrpSpPr/>
          <p:nvPr/>
        </p:nvGrpSpPr>
        <p:grpSpPr>
          <a:xfrm>
            <a:off x="15165142" y="5767775"/>
            <a:ext cx="2655630" cy="2323964"/>
            <a:chOff x="0" y="0"/>
            <a:chExt cx="592049" cy="518107"/>
          </a:xfrm>
        </p:grpSpPr>
        <p:sp>
          <p:nvSpPr>
            <p:cNvPr id="46" name="Freeform 46"/>
            <p:cNvSpPr/>
            <p:nvPr/>
          </p:nvSpPr>
          <p:spPr>
            <a:xfrm>
              <a:off x="0" y="0"/>
              <a:ext cx="592049" cy="518107"/>
            </a:xfrm>
            <a:custGeom>
              <a:avLst/>
              <a:gdLst/>
              <a:ahLst/>
              <a:cxnLst/>
              <a:rect l="l" t="t" r="r" b="b"/>
              <a:pathLst>
                <a:path w="592049" h="518107">
                  <a:moveTo>
                    <a:pt x="110781" y="0"/>
                  </a:moveTo>
                  <a:lnTo>
                    <a:pt x="481268" y="0"/>
                  </a:lnTo>
                  <a:cubicBezTo>
                    <a:pt x="542451" y="0"/>
                    <a:pt x="592049" y="49598"/>
                    <a:pt x="592049" y="110781"/>
                  </a:cubicBezTo>
                  <a:lnTo>
                    <a:pt x="592049" y="407326"/>
                  </a:lnTo>
                  <a:cubicBezTo>
                    <a:pt x="592049" y="468509"/>
                    <a:pt x="542451" y="518107"/>
                    <a:pt x="481268" y="518107"/>
                  </a:cubicBezTo>
                  <a:lnTo>
                    <a:pt x="110781" y="518107"/>
                  </a:lnTo>
                  <a:cubicBezTo>
                    <a:pt x="49598" y="518107"/>
                    <a:pt x="0" y="468509"/>
                    <a:pt x="0" y="407326"/>
                  </a:cubicBezTo>
                  <a:lnTo>
                    <a:pt x="0" y="110781"/>
                  </a:lnTo>
                  <a:cubicBezTo>
                    <a:pt x="0" y="49598"/>
                    <a:pt x="49598" y="0"/>
                    <a:pt x="110781" y="0"/>
                  </a:cubicBezTo>
                  <a:close/>
                </a:path>
              </a:pathLst>
            </a:custGeom>
            <a:solidFill>
              <a:srgbClr val="000000">
                <a:alpha val="0"/>
              </a:srgbClr>
            </a:solidFill>
            <a:ln w="19050" cap="rnd">
              <a:solidFill>
                <a:srgbClr val="FFFFFF"/>
              </a:solidFill>
              <a:prstDash val="lgDash"/>
              <a:round/>
            </a:ln>
          </p:spPr>
          <p:txBody>
            <a:bodyPr/>
            <a:lstStyle/>
            <a:p>
              <a:endParaRPr lang="en-CA"/>
            </a:p>
          </p:txBody>
        </p:sp>
        <p:sp>
          <p:nvSpPr>
            <p:cNvPr id="47" name="TextBox 47"/>
            <p:cNvSpPr txBox="1"/>
            <p:nvPr/>
          </p:nvSpPr>
          <p:spPr>
            <a:xfrm>
              <a:off x="0" y="-28575"/>
              <a:ext cx="592049" cy="546682"/>
            </a:xfrm>
            <a:prstGeom prst="rect">
              <a:avLst/>
            </a:prstGeom>
          </p:spPr>
          <p:txBody>
            <a:bodyPr lIns="50800" tIns="50800" rIns="50800" bIns="50800" rtlCol="0" anchor="ctr"/>
            <a:lstStyle/>
            <a:p>
              <a:pPr algn="ctr">
                <a:lnSpc>
                  <a:spcPts val="1679"/>
                </a:lnSpc>
              </a:pPr>
              <a:endParaRPr/>
            </a:p>
          </p:txBody>
        </p:sp>
      </p:grpSp>
      <p:grpSp>
        <p:nvGrpSpPr>
          <p:cNvPr id="48" name="Group 48"/>
          <p:cNvGrpSpPr/>
          <p:nvPr/>
        </p:nvGrpSpPr>
        <p:grpSpPr>
          <a:xfrm>
            <a:off x="15288435" y="7005716"/>
            <a:ext cx="798161" cy="698391"/>
            <a:chOff x="0" y="0"/>
            <a:chExt cx="812800" cy="711200"/>
          </a:xfrm>
        </p:grpSpPr>
        <p:sp>
          <p:nvSpPr>
            <p:cNvPr id="49" name="Freeform 4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28575" cap="sq">
              <a:solidFill>
                <a:srgbClr val="FFFFFF"/>
              </a:solidFill>
              <a:prstDash val="solid"/>
              <a:miter/>
            </a:ln>
          </p:spPr>
          <p:txBody>
            <a:bodyPr/>
            <a:lstStyle/>
            <a:p>
              <a:endParaRPr lang="en-CA"/>
            </a:p>
          </p:txBody>
        </p:sp>
        <p:sp>
          <p:nvSpPr>
            <p:cNvPr id="50" name="TextBox 50"/>
            <p:cNvSpPr txBox="1"/>
            <p:nvPr/>
          </p:nvSpPr>
          <p:spPr>
            <a:xfrm>
              <a:off x="127000" y="301625"/>
              <a:ext cx="558800" cy="358775"/>
            </a:xfrm>
            <a:prstGeom prst="rect">
              <a:avLst/>
            </a:prstGeom>
          </p:spPr>
          <p:txBody>
            <a:bodyPr lIns="50800" tIns="50800" rIns="50800" bIns="50800" rtlCol="0" anchor="ctr"/>
            <a:lstStyle/>
            <a:p>
              <a:pPr algn="ctr">
                <a:lnSpc>
                  <a:spcPts val="1679"/>
                </a:lnSpc>
              </a:pPr>
              <a:endParaRPr/>
            </a:p>
          </p:txBody>
        </p:sp>
      </p:grpSp>
      <p:grpSp>
        <p:nvGrpSpPr>
          <p:cNvPr id="51" name="Group 51"/>
          <p:cNvGrpSpPr/>
          <p:nvPr/>
        </p:nvGrpSpPr>
        <p:grpSpPr>
          <a:xfrm>
            <a:off x="15311853" y="6017191"/>
            <a:ext cx="751326" cy="748950"/>
            <a:chOff x="0" y="0"/>
            <a:chExt cx="837197" cy="834549"/>
          </a:xfrm>
        </p:grpSpPr>
        <p:sp>
          <p:nvSpPr>
            <p:cNvPr id="52" name="Freeform 52"/>
            <p:cNvSpPr/>
            <p:nvPr/>
          </p:nvSpPr>
          <p:spPr>
            <a:xfrm>
              <a:off x="0" y="0"/>
              <a:ext cx="837197" cy="834549"/>
            </a:xfrm>
            <a:custGeom>
              <a:avLst/>
              <a:gdLst/>
              <a:ahLst/>
              <a:cxnLst/>
              <a:rect l="l" t="t" r="r" b="b"/>
              <a:pathLst>
                <a:path w="837197" h="834549">
                  <a:moveTo>
                    <a:pt x="418598" y="0"/>
                  </a:moveTo>
                  <a:cubicBezTo>
                    <a:pt x="187413" y="0"/>
                    <a:pt x="0" y="186820"/>
                    <a:pt x="0" y="417274"/>
                  </a:cubicBezTo>
                  <a:cubicBezTo>
                    <a:pt x="0" y="647729"/>
                    <a:pt x="187413" y="834549"/>
                    <a:pt x="418598" y="834549"/>
                  </a:cubicBezTo>
                  <a:cubicBezTo>
                    <a:pt x="649784" y="834549"/>
                    <a:pt x="837197" y="647729"/>
                    <a:pt x="837197" y="417274"/>
                  </a:cubicBezTo>
                  <a:cubicBezTo>
                    <a:pt x="837197" y="186820"/>
                    <a:pt x="649784" y="0"/>
                    <a:pt x="418598" y="0"/>
                  </a:cubicBezTo>
                  <a:close/>
                </a:path>
              </a:pathLst>
            </a:custGeom>
            <a:solidFill>
              <a:srgbClr val="000000">
                <a:alpha val="0"/>
              </a:srgbClr>
            </a:solidFill>
            <a:ln w="28575" cap="sq">
              <a:solidFill>
                <a:srgbClr val="FFFFFF"/>
              </a:solidFill>
              <a:prstDash val="solid"/>
              <a:miter/>
            </a:ln>
          </p:spPr>
          <p:txBody>
            <a:bodyPr/>
            <a:lstStyle/>
            <a:p>
              <a:endParaRPr lang="en-CA"/>
            </a:p>
          </p:txBody>
        </p:sp>
        <p:sp>
          <p:nvSpPr>
            <p:cNvPr id="53" name="TextBox 53"/>
            <p:cNvSpPr txBox="1"/>
            <p:nvPr/>
          </p:nvSpPr>
          <p:spPr>
            <a:xfrm>
              <a:off x="78487" y="30614"/>
              <a:ext cx="680222" cy="725696"/>
            </a:xfrm>
            <a:prstGeom prst="rect">
              <a:avLst/>
            </a:prstGeom>
          </p:spPr>
          <p:txBody>
            <a:bodyPr lIns="50800" tIns="50800" rIns="50800" bIns="50800" rtlCol="0" anchor="ctr"/>
            <a:lstStyle/>
            <a:p>
              <a:pPr algn="ctr">
                <a:lnSpc>
                  <a:spcPts val="2239"/>
                </a:lnSpc>
              </a:pPr>
              <a:endParaRPr/>
            </a:p>
          </p:txBody>
        </p:sp>
      </p:grpSp>
      <p:sp>
        <p:nvSpPr>
          <p:cNvPr id="54" name="TextBox 54"/>
          <p:cNvSpPr txBox="1"/>
          <p:nvPr/>
        </p:nvSpPr>
        <p:spPr>
          <a:xfrm>
            <a:off x="2006270" y="2557873"/>
            <a:ext cx="1454667" cy="544058"/>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ᓇᓗᓇᐃᕐᓗᒋᑦ ᐱᕕᖃᕐᑎᑦᑎᔪᑦ</a:t>
            </a:r>
          </a:p>
        </p:txBody>
      </p:sp>
      <p:sp>
        <p:nvSpPr>
          <p:cNvPr id="55" name="TextBox 55"/>
          <p:cNvSpPr txBox="1"/>
          <p:nvPr/>
        </p:nvSpPr>
        <p:spPr>
          <a:xfrm>
            <a:off x="1929648" y="4175377"/>
            <a:ext cx="1454667" cy="664715"/>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Identify Opportunity</a:t>
            </a:r>
          </a:p>
        </p:txBody>
      </p:sp>
      <p:sp>
        <p:nvSpPr>
          <p:cNvPr id="56" name="TextBox 56"/>
          <p:cNvSpPr txBox="1"/>
          <p:nvPr/>
        </p:nvSpPr>
        <p:spPr>
          <a:xfrm>
            <a:off x="4251481" y="2309657"/>
            <a:ext cx="1608251" cy="812132"/>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ᑲᔪᓯᔪᓐᓇᕐᒪᖔᑕ ᑲᔪᓯᔪᓐᓇᓐᖏᒻᒪᖔᑕᓘᓐᓃᑦ</a:t>
            </a:r>
          </a:p>
        </p:txBody>
      </p:sp>
      <p:sp>
        <p:nvSpPr>
          <p:cNvPr id="57" name="TextBox 57"/>
          <p:cNvSpPr txBox="1"/>
          <p:nvPr/>
        </p:nvSpPr>
        <p:spPr>
          <a:xfrm>
            <a:off x="7314737" y="1858772"/>
            <a:ext cx="2214808" cy="1348280"/>
          </a:xfrm>
          <a:prstGeom prst="rect">
            <a:avLst/>
          </a:prstGeom>
        </p:spPr>
        <p:txBody>
          <a:bodyPr lIns="0" tIns="0" rIns="0" bIns="0" rtlCol="0" anchor="t">
            <a:spAutoFit/>
          </a:bodyPr>
          <a:lstStyle/>
          <a:p>
            <a:pPr algn="ctr">
              <a:lnSpc>
                <a:spcPts val="2189"/>
              </a:lnSpc>
            </a:pPr>
            <a:r>
              <a:rPr lang="en-US" sz="1563">
                <a:solidFill>
                  <a:srgbClr val="FFFFFF"/>
                </a:solidFill>
                <a:latin typeface="Pigiarniq"/>
                <a:ea typeface="Pigiarniq"/>
                <a:cs typeface="Pigiarniq"/>
                <a:sym typeface="Pigiarniq"/>
              </a:rPr>
              <a:t>ᓴᓇᔪᓕᕆᓂᖅ + ᐊᒃᑐᖅᓯᓃᑦ ᐱᕚᓪᓕᕈᑕᐅᕙᒃᑐᓪᓗ</a:t>
            </a:r>
          </a:p>
          <a:p>
            <a:pPr algn="ctr">
              <a:lnSpc>
                <a:spcPts val="2189"/>
              </a:lnSpc>
              <a:spcBef>
                <a:spcPct val="0"/>
              </a:spcBef>
            </a:pPr>
            <a:r>
              <a:rPr lang="en-US" sz="1563">
                <a:solidFill>
                  <a:srgbClr val="FFFFFF"/>
                </a:solidFill>
                <a:latin typeface="Pigiarniq"/>
                <a:ea typeface="Pigiarniq"/>
                <a:cs typeface="Pigiarniq"/>
                <a:sym typeface="Pigiarniq"/>
              </a:rPr>
              <a:t>ᖃᐅᔨᓴᕈᑕᐅᔪᓂᒃ ᓇᓗᓇᐃᔭᐃᓂᖅ</a:t>
            </a:r>
          </a:p>
        </p:txBody>
      </p:sp>
      <p:sp>
        <p:nvSpPr>
          <p:cNvPr id="58" name="TextBox 58"/>
          <p:cNvSpPr txBox="1"/>
          <p:nvPr/>
        </p:nvSpPr>
        <p:spPr>
          <a:xfrm>
            <a:off x="10581066" y="2175620"/>
            <a:ext cx="1927897" cy="812132"/>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ᐱᔪᓐᓇᐅᑎᑖᖅᑎᑦᑎᓂᖅ ᑮᓇᐅᔭᓂᒡᓗ ᐱᕙᒌᔭᖅᓯᒪᓂᖅ</a:t>
            </a:r>
          </a:p>
        </p:txBody>
      </p:sp>
      <p:sp>
        <p:nvSpPr>
          <p:cNvPr id="59" name="TextBox 59"/>
          <p:cNvSpPr txBox="1"/>
          <p:nvPr/>
        </p:nvSpPr>
        <p:spPr>
          <a:xfrm>
            <a:off x="13688284" y="2691910"/>
            <a:ext cx="1576778" cy="275984"/>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ᓴᓇᓗᑎᒃ</a:t>
            </a:r>
          </a:p>
        </p:txBody>
      </p:sp>
      <p:sp>
        <p:nvSpPr>
          <p:cNvPr id="60" name="TextBox 60"/>
          <p:cNvSpPr txBox="1"/>
          <p:nvPr/>
        </p:nvSpPr>
        <p:spPr>
          <a:xfrm>
            <a:off x="15992242" y="2443694"/>
            <a:ext cx="1633387" cy="544058"/>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ᐱᖁᑎᑦ ᐃᖏᕐᕋᓯᑎᑕᐅᓗᑎᒃ</a:t>
            </a:r>
          </a:p>
        </p:txBody>
      </p:sp>
      <p:sp>
        <p:nvSpPr>
          <p:cNvPr id="61" name="TextBox 61"/>
          <p:cNvSpPr txBox="1"/>
          <p:nvPr/>
        </p:nvSpPr>
        <p:spPr>
          <a:xfrm>
            <a:off x="4923306" y="4225433"/>
            <a:ext cx="1454667" cy="337104"/>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Feasibility</a:t>
            </a:r>
          </a:p>
        </p:txBody>
      </p:sp>
      <p:sp>
        <p:nvSpPr>
          <p:cNvPr id="62" name="TextBox 62"/>
          <p:cNvSpPr txBox="1"/>
          <p:nvPr/>
        </p:nvSpPr>
        <p:spPr>
          <a:xfrm>
            <a:off x="7494224" y="4225433"/>
            <a:ext cx="1861220" cy="1320380"/>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Engineering + Impacts and Benefits Assessment</a:t>
            </a:r>
          </a:p>
        </p:txBody>
      </p:sp>
      <p:sp>
        <p:nvSpPr>
          <p:cNvPr id="63" name="TextBox 63"/>
          <p:cNvSpPr txBox="1"/>
          <p:nvPr/>
        </p:nvSpPr>
        <p:spPr>
          <a:xfrm>
            <a:off x="10664639" y="4225433"/>
            <a:ext cx="1684300" cy="992431"/>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Permitting and Financial Readiness</a:t>
            </a:r>
          </a:p>
        </p:txBody>
      </p:sp>
      <p:sp>
        <p:nvSpPr>
          <p:cNvPr id="64" name="TextBox 64"/>
          <p:cNvSpPr txBox="1"/>
          <p:nvPr/>
        </p:nvSpPr>
        <p:spPr>
          <a:xfrm>
            <a:off x="13688284" y="4339182"/>
            <a:ext cx="1627156" cy="337104"/>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Construction</a:t>
            </a:r>
          </a:p>
        </p:txBody>
      </p:sp>
      <p:sp>
        <p:nvSpPr>
          <p:cNvPr id="65" name="TextBox 65"/>
          <p:cNvSpPr txBox="1"/>
          <p:nvPr/>
        </p:nvSpPr>
        <p:spPr>
          <a:xfrm>
            <a:off x="16230563" y="4249331"/>
            <a:ext cx="1454667" cy="664715"/>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Asset Operation</a:t>
            </a:r>
          </a:p>
        </p:txBody>
      </p:sp>
      <p:sp>
        <p:nvSpPr>
          <p:cNvPr id="66" name="TextBox 66"/>
          <p:cNvSpPr txBox="1"/>
          <p:nvPr/>
        </p:nvSpPr>
        <p:spPr>
          <a:xfrm>
            <a:off x="12028625" y="6784778"/>
            <a:ext cx="1983509" cy="812132"/>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ᐱᕈᖅᑎᑦᑎᔭᕆᐊᖃᖅᐱᑖ ᓴᓇᓂᕐᒧᑦ ᐱᓕᕆᐊᒃᓴᒥᒃ?</a:t>
            </a:r>
          </a:p>
        </p:txBody>
      </p:sp>
      <p:sp>
        <p:nvSpPr>
          <p:cNvPr id="67" name="TextBox 67"/>
          <p:cNvSpPr txBox="1"/>
          <p:nvPr/>
        </p:nvSpPr>
        <p:spPr>
          <a:xfrm>
            <a:off x="12348940" y="8137019"/>
            <a:ext cx="1938956" cy="1320077"/>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Should we invest in building the Project?</a:t>
            </a:r>
          </a:p>
        </p:txBody>
      </p:sp>
      <p:sp>
        <p:nvSpPr>
          <p:cNvPr id="68" name="TextBox 68"/>
          <p:cNvSpPr txBox="1"/>
          <p:nvPr/>
        </p:nvSpPr>
        <p:spPr>
          <a:xfrm>
            <a:off x="8083939" y="6828676"/>
            <a:ext cx="3759770" cy="1348280"/>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ᐸᕐᓇᐅᑎᑦ ᐱᕚᓪᓕᕈᑎᒃᓴᓂᒃ ᐊᒥᖅᑳᖃᑎᖃᕐᓂᖅ ᐊᒻᒪ ᐊᒃᑐᐃᓗᐊᖅᑕᐃᓕᑎᑦᑎᓂᖅ ᑐᑭᖃᖅᐹᑦ, ᐱᓕᕆᐊᒃᓴᕐᓗ ᑐᓐᓂᖅᑯᑎᒋᔭᕆᐊᖃᖅᐱᑎᒎ ᓄᓇᕗᒻᒥ ᐊᕙᑎᓕᕆᔨᒃᑯᑦ ᑲᑎᒪᔨᖏᓐᓄᑦ?</a:t>
            </a:r>
          </a:p>
        </p:txBody>
      </p:sp>
      <p:sp>
        <p:nvSpPr>
          <p:cNvPr id="69" name="TextBox 69"/>
          <p:cNvSpPr txBox="1"/>
          <p:nvPr/>
        </p:nvSpPr>
        <p:spPr>
          <a:xfrm>
            <a:off x="8515164" y="8228308"/>
            <a:ext cx="3029851" cy="1647934"/>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Do the plans for benefits sharing and impacts mitigation make sense, and should we submit the Project to NIRB?</a:t>
            </a:r>
          </a:p>
        </p:txBody>
      </p:sp>
      <p:sp>
        <p:nvSpPr>
          <p:cNvPr id="70" name="TextBox 70"/>
          <p:cNvSpPr txBox="1"/>
          <p:nvPr/>
        </p:nvSpPr>
        <p:spPr>
          <a:xfrm>
            <a:off x="5702419" y="6784778"/>
            <a:ext cx="2139775" cy="1080206"/>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ᖃᓄᕆᑦᑐᓂᒃ ᓱᕈᖅᓴᐃᓐᖏᑦᑐᑦ ᐆᒻᒪᖁᑎᖃᐅᑎᑦ ᐊᒻᒪᓗ ᓇᓂ?</a:t>
            </a:r>
          </a:p>
        </p:txBody>
      </p:sp>
      <p:sp>
        <p:nvSpPr>
          <p:cNvPr id="71" name="TextBox 71"/>
          <p:cNvSpPr txBox="1"/>
          <p:nvPr/>
        </p:nvSpPr>
        <p:spPr>
          <a:xfrm>
            <a:off x="5859732" y="8187075"/>
            <a:ext cx="1915611" cy="992431"/>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What type of clean energy and where?</a:t>
            </a:r>
          </a:p>
        </p:txBody>
      </p:sp>
      <p:sp>
        <p:nvSpPr>
          <p:cNvPr id="72" name="TextBox 72"/>
          <p:cNvSpPr txBox="1"/>
          <p:nvPr/>
        </p:nvSpPr>
        <p:spPr>
          <a:xfrm>
            <a:off x="2406918" y="6718516"/>
            <a:ext cx="2165657" cy="812132"/>
          </a:xfrm>
          <a:prstGeom prst="rect">
            <a:avLst/>
          </a:prstGeom>
        </p:spPr>
        <p:txBody>
          <a:bodyPr lIns="0" tIns="0" rIns="0" bIns="0" rtlCol="0" anchor="t">
            <a:spAutoFit/>
          </a:bodyPr>
          <a:lstStyle/>
          <a:p>
            <a:pPr algn="ctr">
              <a:lnSpc>
                <a:spcPts val="2189"/>
              </a:lnSpc>
              <a:spcBef>
                <a:spcPct val="0"/>
              </a:spcBef>
            </a:pPr>
            <a:r>
              <a:rPr lang="en-US" sz="1563">
                <a:solidFill>
                  <a:srgbClr val="FFFFFF"/>
                </a:solidFill>
                <a:latin typeface="Pigiarniq"/>
                <a:ea typeface="Pigiarniq"/>
                <a:cs typeface="Pigiarniq"/>
                <a:sym typeface="Pigiarniq"/>
              </a:rPr>
              <a:t>ᓱᕈᖅᓴᐃᓐᖏᑦᑐᓂᒃ ᐆᒻᒪᖁᑎᖃᐅᑎᒃᓴᓂᒃ ᕿᓂᖅᑕᐅᒃᑲᓐᓂᕈᓐᓇᖅᐸ?</a:t>
            </a:r>
          </a:p>
        </p:txBody>
      </p:sp>
      <p:sp>
        <p:nvSpPr>
          <p:cNvPr id="73" name="TextBox 73"/>
          <p:cNvSpPr txBox="1"/>
          <p:nvPr/>
        </p:nvSpPr>
        <p:spPr>
          <a:xfrm>
            <a:off x="2406918" y="8187075"/>
            <a:ext cx="2297589" cy="992431"/>
          </a:xfrm>
          <a:prstGeom prst="rect">
            <a:avLst/>
          </a:prstGeom>
        </p:spPr>
        <p:txBody>
          <a:bodyPr lIns="0" tIns="0" rIns="0" bIns="0" rtlCol="0" anchor="t">
            <a:spAutoFit/>
          </a:bodyPr>
          <a:lstStyle/>
          <a:p>
            <a:pPr algn="ctr">
              <a:lnSpc>
                <a:spcPts val="2626"/>
              </a:lnSpc>
              <a:spcBef>
                <a:spcPct val="0"/>
              </a:spcBef>
            </a:pPr>
            <a:r>
              <a:rPr lang="en-US" sz="1876">
                <a:solidFill>
                  <a:srgbClr val="FFFFFF"/>
                </a:solidFill>
                <a:latin typeface="Poppins"/>
                <a:ea typeface="Poppins"/>
                <a:cs typeface="Poppins"/>
                <a:sym typeface="Poppins"/>
              </a:rPr>
              <a:t>Should clean energy be further explored?</a:t>
            </a:r>
          </a:p>
        </p:txBody>
      </p:sp>
      <p:grpSp>
        <p:nvGrpSpPr>
          <p:cNvPr id="74" name="Group 74"/>
          <p:cNvGrpSpPr/>
          <p:nvPr/>
        </p:nvGrpSpPr>
        <p:grpSpPr>
          <a:xfrm>
            <a:off x="8758007" y="854326"/>
            <a:ext cx="1976116" cy="431167"/>
            <a:chOff x="0" y="0"/>
            <a:chExt cx="2634821" cy="574889"/>
          </a:xfrm>
        </p:grpSpPr>
        <p:grpSp>
          <p:nvGrpSpPr>
            <p:cNvPr id="75" name="Group 75"/>
            <p:cNvGrpSpPr/>
            <p:nvPr/>
          </p:nvGrpSpPr>
          <p:grpSpPr>
            <a:xfrm>
              <a:off x="0" y="0"/>
              <a:ext cx="2634821" cy="574889"/>
              <a:chOff x="0" y="0"/>
              <a:chExt cx="440557" cy="96125"/>
            </a:xfrm>
          </p:grpSpPr>
          <p:sp>
            <p:nvSpPr>
              <p:cNvPr id="76" name="Freeform 76"/>
              <p:cNvSpPr/>
              <p:nvPr/>
            </p:nvSpPr>
            <p:spPr>
              <a:xfrm>
                <a:off x="0" y="0"/>
                <a:ext cx="440557" cy="96125"/>
              </a:xfrm>
              <a:custGeom>
                <a:avLst/>
                <a:gdLst/>
                <a:ahLst/>
                <a:cxnLst/>
                <a:rect l="l" t="t" r="r" b="b"/>
                <a:pathLst>
                  <a:path w="440557" h="96125">
                    <a:moveTo>
                      <a:pt x="0" y="0"/>
                    </a:moveTo>
                    <a:lnTo>
                      <a:pt x="440557" y="0"/>
                    </a:lnTo>
                    <a:lnTo>
                      <a:pt x="440557" y="96125"/>
                    </a:lnTo>
                    <a:lnTo>
                      <a:pt x="0" y="96125"/>
                    </a:lnTo>
                    <a:close/>
                  </a:path>
                </a:pathLst>
              </a:custGeom>
              <a:solidFill>
                <a:srgbClr val="A3CD3C"/>
              </a:solidFill>
            </p:spPr>
            <p:txBody>
              <a:bodyPr/>
              <a:lstStyle/>
              <a:p>
                <a:endParaRPr lang="en-CA"/>
              </a:p>
            </p:txBody>
          </p:sp>
          <p:sp>
            <p:nvSpPr>
              <p:cNvPr id="77" name="TextBox 77"/>
              <p:cNvSpPr txBox="1"/>
              <p:nvPr/>
            </p:nvSpPr>
            <p:spPr>
              <a:xfrm>
                <a:off x="0" y="-28575"/>
                <a:ext cx="440557" cy="124700"/>
              </a:xfrm>
              <a:prstGeom prst="rect">
                <a:avLst/>
              </a:prstGeom>
            </p:spPr>
            <p:txBody>
              <a:bodyPr lIns="50800" tIns="50800" rIns="50800" bIns="50800" rtlCol="0" anchor="ctr"/>
              <a:lstStyle/>
              <a:p>
                <a:pPr algn="ctr">
                  <a:lnSpc>
                    <a:spcPts val="1679"/>
                  </a:lnSpc>
                </a:pPr>
                <a:endParaRPr/>
              </a:p>
            </p:txBody>
          </p:sp>
        </p:grpSp>
        <p:sp>
          <p:nvSpPr>
            <p:cNvPr id="78" name="TextBox 78"/>
            <p:cNvSpPr txBox="1"/>
            <p:nvPr/>
          </p:nvSpPr>
          <p:spPr>
            <a:xfrm>
              <a:off x="115969" y="53183"/>
              <a:ext cx="2402883" cy="420897"/>
            </a:xfrm>
            <a:prstGeom prst="rect">
              <a:avLst/>
            </a:prstGeom>
          </p:spPr>
          <p:txBody>
            <a:bodyPr lIns="0" tIns="0" rIns="0" bIns="0" rtlCol="0" anchor="t">
              <a:spAutoFit/>
            </a:bodyPr>
            <a:lstStyle/>
            <a:p>
              <a:pPr algn="ctr">
                <a:lnSpc>
                  <a:spcPts val="2626"/>
                </a:lnSpc>
              </a:pPr>
              <a:r>
                <a:rPr lang="en-US" sz="1876" b="1">
                  <a:solidFill>
                    <a:srgbClr val="FFFFFF"/>
                  </a:solidFill>
                  <a:latin typeface="Raleway Bold"/>
                  <a:ea typeface="Raleway Bold"/>
                  <a:cs typeface="Raleway Bold"/>
                  <a:sym typeface="Raleway Bold"/>
                </a:rPr>
                <a:t>WE ARE HERE</a:t>
              </a:r>
            </a:p>
          </p:txBody>
        </p:sp>
      </p:grpSp>
      <p:grpSp>
        <p:nvGrpSpPr>
          <p:cNvPr id="79" name="Group 79"/>
          <p:cNvGrpSpPr/>
          <p:nvPr/>
        </p:nvGrpSpPr>
        <p:grpSpPr>
          <a:xfrm>
            <a:off x="5975912" y="854326"/>
            <a:ext cx="1976116" cy="431167"/>
            <a:chOff x="0" y="0"/>
            <a:chExt cx="440557" cy="96125"/>
          </a:xfrm>
        </p:grpSpPr>
        <p:sp>
          <p:nvSpPr>
            <p:cNvPr id="80" name="Freeform 80"/>
            <p:cNvSpPr/>
            <p:nvPr/>
          </p:nvSpPr>
          <p:spPr>
            <a:xfrm>
              <a:off x="0" y="0"/>
              <a:ext cx="440557" cy="96125"/>
            </a:xfrm>
            <a:custGeom>
              <a:avLst/>
              <a:gdLst/>
              <a:ahLst/>
              <a:cxnLst/>
              <a:rect l="l" t="t" r="r" b="b"/>
              <a:pathLst>
                <a:path w="440557" h="96125">
                  <a:moveTo>
                    <a:pt x="0" y="0"/>
                  </a:moveTo>
                  <a:lnTo>
                    <a:pt x="440557" y="0"/>
                  </a:lnTo>
                  <a:lnTo>
                    <a:pt x="440557" y="96125"/>
                  </a:lnTo>
                  <a:lnTo>
                    <a:pt x="0" y="96125"/>
                  </a:lnTo>
                  <a:close/>
                </a:path>
              </a:pathLst>
            </a:custGeom>
            <a:solidFill>
              <a:srgbClr val="A3CD3C"/>
            </a:solidFill>
          </p:spPr>
          <p:txBody>
            <a:bodyPr/>
            <a:lstStyle/>
            <a:p>
              <a:endParaRPr lang="en-CA"/>
            </a:p>
          </p:txBody>
        </p:sp>
        <p:sp>
          <p:nvSpPr>
            <p:cNvPr id="81" name="TextBox 81"/>
            <p:cNvSpPr txBox="1"/>
            <p:nvPr/>
          </p:nvSpPr>
          <p:spPr>
            <a:xfrm>
              <a:off x="0" y="-28575"/>
              <a:ext cx="440557" cy="124700"/>
            </a:xfrm>
            <a:prstGeom prst="rect">
              <a:avLst/>
            </a:prstGeom>
          </p:spPr>
          <p:txBody>
            <a:bodyPr lIns="50800" tIns="50800" rIns="50800" bIns="50800" rtlCol="0" anchor="ctr"/>
            <a:lstStyle/>
            <a:p>
              <a:pPr algn="ctr">
                <a:lnSpc>
                  <a:spcPts val="1679"/>
                </a:lnSpc>
              </a:pPr>
              <a:endParaRPr/>
            </a:p>
          </p:txBody>
        </p:sp>
      </p:grpSp>
      <p:sp>
        <p:nvSpPr>
          <p:cNvPr id="82" name="TextBox 82"/>
          <p:cNvSpPr txBox="1"/>
          <p:nvPr/>
        </p:nvSpPr>
        <p:spPr>
          <a:xfrm>
            <a:off x="6121108" y="872783"/>
            <a:ext cx="1685724" cy="337139"/>
          </a:xfrm>
          <a:prstGeom prst="rect">
            <a:avLst/>
          </a:prstGeom>
        </p:spPr>
        <p:txBody>
          <a:bodyPr lIns="0" tIns="0" rIns="0" bIns="0" rtlCol="0" anchor="t">
            <a:spAutoFit/>
          </a:bodyPr>
          <a:lstStyle/>
          <a:p>
            <a:pPr algn="ctr">
              <a:lnSpc>
                <a:spcPts val="2626"/>
              </a:lnSpc>
            </a:pPr>
            <a:r>
              <a:rPr lang="en-US" sz="1876" b="1">
                <a:solidFill>
                  <a:srgbClr val="FFFFFF"/>
                </a:solidFill>
                <a:latin typeface="Pigiarniq Bold"/>
                <a:ea typeface="Pigiarniq Bold"/>
                <a:cs typeface="Pigiarniq Bold"/>
                <a:sym typeface="Pigiarniq Bold"/>
              </a:rPr>
              <a:t>ᐅᕙᓃᑉᐳᒍᑦ</a:t>
            </a:r>
          </a:p>
        </p:txBody>
      </p:sp>
      <p:sp>
        <p:nvSpPr>
          <p:cNvPr id="83" name="TextBox 83"/>
          <p:cNvSpPr txBox="1"/>
          <p:nvPr/>
        </p:nvSpPr>
        <p:spPr>
          <a:xfrm>
            <a:off x="16173470" y="6105315"/>
            <a:ext cx="1546513" cy="534533"/>
          </a:xfrm>
          <a:prstGeom prst="rect">
            <a:avLst/>
          </a:prstGeom>
        </p:spPr>
        <p:txBody>
          <a:bodyPr lIns="0" tIns="0" rIns="0" bIns="0" rtlCol="0" anchor="t">
            <a:spAutoFit/>
          </a:bodyPr>
          <a:lstStyle/>
          <a:p>
            <a:pPr algn="l">
              <a:lnSpc>
                <a:spcPts val="1970"/>
              </a:lnSpc>
            </a:pPr>
            <a:r>
              <a:rPr lang="en-US" sz="1407">
                <a:solidFill>
                  <a:srgbClr val="FFFFFF"/>
                </a:solidFill>
                <a:latin typeface="Pigiarniq"/>
                <a:ea typeface="Pigiarniq"/>
                <a:cs typeface="Pigiarniq"/>
                <a:sym typeface="Pigiarniq"/>
              </a:rPr>
              <a:t>ᓱᒃᑲᖅᑕᕐᓂᖓ</a:t>
            </a:r>
          </a:p>
          <a:p>
            <a:pPr algn="l">
              <a:lnSpc>
                <a:spcPts val="2407"/>
              </a:lnSpc>
              <a:spcBef>
                <a:spcPct val="0"/>
              </a:spcBef>
            </a:pPr>
            <a:r>
              <a:rPr lang="en-US" sz="1719">
                <a:solidFill>
                  <a:srgbClr val="FFFFFF"/>
                </a:solidFill>
                <a:latin typeface="Poppins"/>
                <a:ea typeface="Poppins"/>
                <a:cs typeface="Poppins"/>
                <a:sym typeface="Poppins"/>
              </a:rPr>
              <a:t>Project Phase</a:t>
            </a:r>
          </a:p>
        </p:txBody>
      </p:sp>
      <p:sp>
        <p:nvSpPr>
          <p:cNvPr id="84" name="TextBox 84"/>
          <p:cNvSpPr txBox="1"/>
          <p:nvPr/>
        </p:nvSpPr>
        <p:spPr>
          <a:xfrm>
            <a:off x="16173470" y="7068560"/>
            <a:ext cx="1568853" cy="534533"/>
          </a:xfrm>
          <a:prstGeom prst="rect">
            <a:avLst/>
          </a:prstGeom>
        </p:spPr>
        <p:txBody>
          <a:bodyPr lIns="0" tIns="0" rIns="0" bIns="0" rtlCol="0" anchor="t">
            <a:spAutoFit/>
          </a:bodyPr>
          <a:lstStyle/>
          <a:p>
            <a:pPr algn="l">
              <a:lnSpc>
                <a:spcPts val="1970"/>
              </a:lnSpc>
            </a:pPr>
            <a:r>
              <a:rPr lang="en-US" sz="1407">
                <a:solidFill>
                  <a:srgbClr val="FFFFFF"/>
                </a:solidFill>
                <a:latin typeface="Pigiarniq"/>
                <a:ea typeface="Pigiarniq"/>
                <a:cs typeface="Pigiarniq"/>
                <a:sym typeface="Pigiarniq"/>
              </a:rPr>
              <a:t>ᐃᓱᒪᓕᐅᕆᔭᕆᐊᓕᑦ</a:t>
            </a:r>
          </a:p>
          <a:p>
            <a:pPr algn="l">
              <a:lnSpc>
                <a:spcPts val="2407"/>
              </a:lnSpc>
              <a:spcBef>
                <a:spcPct val="0"/>
              </a:spcBef>
            </a:pPr>
            <a:r>
              <a:rPr lang="en-US" sz="1719">
                <a:solidFill>
                  <a:srgbClr val="FFFFFF"/>
                </a:solidFill>
                <a:latin typeface="Poppins"/>
                <a:ea typeface="Poppins"/>
                <a:cs typeface="Poppins"/>
                <a:sym typeface="Poppins"/>
              </a:rPr>
              <a:t>Decision Gate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Freeform 2"/>
          <p:cNvSpPr/>
          <p:nvPr/>
        </p:nvSpPr>
        <p:spPr>
          <a:xfrm>
            <a:off x="0" y="-18048"/>
            <a:ext cx="18288000" cy="10472992"/>
          </a:xfrm>
          <a:custGeom>
            <a:avLst/>
            <a:gdLst/>
            <a:ahLst/>
            <a:cxnLst/>
            <a:rect l="l" t="t" r="r" b="b"/>
            <a:pathLst>
              <a:path w="19344596" h="11279277">
                <a:moveTo>
                  <a:pt x="0" y="0"/>
                </a:moveTo>
                <a:lnTo>
                  <a:pt x="19344596" y="0"/>
                </a:lnTo>
                <a:lnTo>
                  <a:pt x="19344596" y="11279278"/>
                </a:lnTo>
                <a:lnTo>
                  <a:pt x="0" y="11279278"/>
                </a:lnTo>
                <a:lnTo>
                  <a:pt x="0" y="0"/>
                </a:lnTo>
                <a:close/>
              </a:path>
            </a:pathLst>
          </a:custGeom>
          <a:blipFill>
            <a:blip r:embed="rId3"/>
            <a:stretch>
              <a:fillRect l="-6908" t="-2664" r="-2738" b="-5034"/>
            </a:stretch>
          </a:blipFill>
        </p:spPr>
        <p:txBody>
          <a:bodyPr/>
          <a:lstStyle/>
          <a:p>
            <a:endParaRPr lang="en-CA"/>
          </a:p>
        </p:txBody>
      </p:sp>
      <p:sp>
        <p:nvSpPr>
          <p:cNvPr id="19" name="Rectangle 18">
            <a:extLst>
              <a:ext uri="{FF2B5EF4-FFF2-40B4-BE49-F238E27FC236}">
                <a16:creationId xmlns:a16="http://schemas.microsoft.com/office/drawing/2014/main" id="{DAE0D5F7-7851-F160-0C2B-A00BD67FD824}"/>
              </a:ext>
            </a:extLst>
          </p:cNvPr>
          <p:cNvSpPr/>
          <p:nvPr/>
        </p:nvSpPr>
        <p:spPr>
          <a:xfrm rot="10800000" flipH="1">
            <a:off x="0" y="-18048"/>
            <a:ext cx="14020800" cy="10472991"/>
          </a:xfrm>
          <a:prstGeom prst="rect">
            <a:avLst/>
          </a:prstGeom>
          <a:gradFill>
            <a:gsLst>
              <a:gs pos="5000">
                <a:schemeClr val="tx1">
                  <a:alpha val="73000"/>
                </a:schemeClr>
              </a:gs>
              <a:gs pos="51000">
                <a:schemeClr val="tx1">
                  <a:alpha val="64000"/>
                </a:schemeClr>
              </a:gs>
              <a:gs pos="86000">
                <a:schemeClr val="tx1">
                  <a:alpha val="21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 name="Group 4"/>
          <p:cNvGrpSpPr/>
          <p:nvPr/>
        </p:nvGrpSpPr>
        <p:grpSpPr>
          <a:xfrm>
            <a:off x="1049787" y="2746999"/>
            <a:ext cx="11759326" cy="6637240"/>
            <a:chOff x="0" y="-47625"/>
            <a:chExt cx="3097106" cy="1693065"/>
          </a:xfrm>
        </p:grpSpPr>
        <p:sp>
          <p:nvSpPr>
            <p:cNvPr id="5" name="Freeform 5"/>
            <p:cNvSpPr/>
            <p:nvPr/>
          </p:nvSpPr>
          <p:spPr>
            <a:xfrm>
              <a:off x="0" y="0"/>
              <a:ext cx="3097106" cy="1645440"/>
            </a:xfrm>
            <a:custGeom>
              <a:avLst/>
              <a:gdLst/>
              <a:ahLst/>
              <a:cxnLst/>
              <a:rect l="l" t="t" r="r" b="b"/>
              <a:pathLst>
                <a:path w="3097106" h="1645440">
                  <a:moveTo>
                    <a:pt x="0" y="0"/>
                  </a:moveTo>
                  <a:lnTo>
                    <a:pt x="3097106" y="0"/>
                  </a:lnTo>
                  <a:lnTo>
                    <a:pt x="3097106" y="1645440"/>
                  </a:lnTo>
                  <a:lnTo>
                    <a:pt x="0" y="1645440"/>
                  </a:lnTo>
                  <a:close/>
                </a:path>
              </a:pathLst>
            </a:custGeom>
            <a:solidFill>
              <a:srgbClr val="000000">
                <a:alpha val="0"/>
              </a:srgbClr>
            </a:solidFill>
            <a:ln w="19050" cap="sq">
              <a:solidFill>
                <a:srgbClr val="0EA74D"/>
              </a:solidFill>
              <a:prstDash val="solid"/>
              <a:miter/>
            </a:ln>
          </p:spPr>
          <p:txBody>
            <a:bodyPr/>
            <a:lstStyle/>
            <a:p>
              <a:endParaRPr lang="en-CA">
                <a:latin typeface="Poppins" panose="00000500000000000000" pitchFamily="2" charset="0"/>
                <a:cs typeface="Poppins" panose="00000500000000000000" pitchFamily="2" charset="0"/>
              </a:endParaRPr>
            </a:p>
          </p:txBody>
        </p:sp>
        <p:sp>
          <p:nvSpPr>
            <p:cNvPr id="6" name="TextBox 6"/>
            <p:cNvSpPr txBox="1"/>
            <p:nvPr/>
          </p:nvSpPr>
          <p:spPr>
            <a:xfrm>
              <a:off x="0" y="-47625"/>
              <a:ext cx="3097106" cy="1693065"/>
            </a:xfrm>
            <a:prstGeom prst="rect">
              <a:avLst/>
            </a:prstGeom>
          </p:spPr>
          <p:txBody>
            <a:bodyPr lIns="50800" tIns="50800" rIns="50800" bIns="50800" rtlCol="0" anchor="ctr"/>
            <a:lstStyle/>
            <a:p>
              <a:pPr algn="ctr">
                <a:lnSpc>
                  <a:spcPts val="2189"/>
                </a:lnSpc>
              </a:pPr>
              <a:endParaRPr>
                <a:latin typeface="Poppins" panose="00000500000000000000" pitchFamily="2" charset="0"/>
                <a:cs typeface="Poppins" panose="00000500000000000000" pitchFamily="2" charset="0"/>
              </a:endParaRPr>
            </a:p>
          </p:txBody>
        </p:sp>
      </p:grpSp>
      <p:sp>
        <p:nvSpPr>
          <p:cNvPr id="7" name="TextBox 7"/>
          <p:cNvSpPr txBox="1"/>
          <p:nvPr/>
        </p:nvSpPr>
        <p:spPr>
          <a:xfrm>
            <a:off x="7321815" y="3283255"/>
            <a:ext cx="5349259" cy="1066692"/>
          </a:xfrm>
          <a:prstGeom prst="rect">
            <a:avLst/>
          </a:prstGeom>
        </p:spPr>
        <p:txBody>
          <a:bodyPr lIns="0" tIns="0" rIns="0" bIns="0" rtlCol="0" anchor="t">
            <a:spAutoFit/>
          </a:bodyPr>
          <a:lstStyle/>
          <a:p>
            <a:pPr algn="l">
              <a:lnSpc>
                <a:spcPts val="4200"/>
              </a:lnSpc>
              <a:spcBef>
                <a:spcPct val="0"/>
              </a:spcBef>
            </a:pPr>
            <a:r>
              <a:rPr lang="en-US" sz="3000" dirty="0">
                <a:solidFill>
                  <a:srgbClr val="FFFFFF"/>
                </a:solidFill>
                <a:latin typeface="Poppins" panose="00000500000000000000" pitchFamily="2" charset="0"/>
                <a:ea typeface="Public Sans"/>
                <a:cs typeface="Poppins" panose="00000500000000000000" pitchFamily="2" charset="0"/>
                <a:sym typeface="Public Sans"/>
              </a:rPr>
              <a:t>To clarify where the project stands today</a:t>
            </a:r>
          </a:p>
        </p:txBody>
      </p:sp>
      <p:sp>
        <p:nvSpPr>
          <p:cNvPr id="8" name="TextBox 8"/>
          <p:cNvSpPr txBox="1"/>
          <p:nvPr/>
        </p:nvSpPr>
        <p:spPr>
          <a:xfrm>
            <a:off x="7321815" y="5573356"/>
            <a:ext cx="4660297" cy="1050288"/>
          </a:xfrm>
          <a:prstGeom prst="rect">
            <a:avLst/>
          </a:prstGeom>
        </p:spPr>
        <p:txBody>
          <a:bodyPr lIns="0" tIns="0" rIns="0" bIns="0" rtlCol="0" anchor="t">
            <a:spAutoFit/>
          </a:bodyPr>
          <a:lstStyle/>
          <a:p>
            <a:pPr algn="l">
              <a:lnSpc>
                <a:spcPts val="4200"/>
              </a:lnSpc>
              <a:spcBef>
                <a:spcPct val="0"/>
              </a:spcBef>
            </a:pPr>
            <a:r>
              <a:rPr lang="en-US" sz="3000" dirty="0">
                <a:solidFill>
                  <a:srgbClr val="FFFFFF"/>
                </a:solidFill>
                <a:latin typeface="Poppins" panose="00000500000000000000" pitchFamily="2" charset="0"/>
                <a:ea typeface="Public Sans"/>
                <a:cs typeface="Poppins" panose="00000500000000000000" pitchFamily="2" charset="0"/>
                <a:sym typeface="Public Sans"/>
              </a:rPr>
              <a:t>To listen to your concerns</a:t>
            </a:r>
          </a:p>
        </p:txBody>
      </p:sp>
      <p:sp>
        <p:nvSpPr>
          <p:cNvPr id="9" name="TextBox 9"/>
          <p:cNvSpPr txBox="1"/>
          <p:nvPr/>
        </p:nvSpPr>
        <p:spPr>
          <a:xfrm>
            <a:off x="7321815" y="7358657"/>
            <a:ext cx="4649754" cy="1600038"/>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Poppins" panose="00000500000000000000" pitchFamily="2" charset="0"/>
                <a:ea typeface="Public Sans"/>
                <a:cs typeface="Poppins" panose="00000500000000000000" pitchFamily="2" charset="0"/>
                <a:sym typeface="Public Sans"/>
              </a:rPr>
              <a:t>To share the story of the </a:t>
            </a:r>
            <a:r>
              <a:rPr lang="en-US" sz="3000" err="1">
                <a:solidFill>
                  <a:srgbClr val="FFFFFF"/>
                </a:solidFill>
                <a:latin typeface="Poppins" panose="00000500000000000000" pitchFamily="2" charset="0"/>
                <a:ea typeface="Public Sans"/>
                <a:cs typeface="Poppins" panose="00000500000000000000" pitchFamily="2" charset="0"/>
                <a:sym typeface="Public Sans"/>
              </a:rPr>
              <a:t>Innavik</a:t>
            </a:r>
            <a:r>
              <a:rPr lang="en-US" sz="3000">
                <a:solidFill>
                  <a:srgbClr val="FFFFFF"/>
                </a:solidFill>
                <a:latin typeface="Poppins" panose="00000500000000000000" pitchFamily="2" charset="0"/>
                <a:ea typeface="Public Sans"/>
                <a:cs typeface="Poppins" panose="00000500000000000000" pitchFamily="2" charset="0"/>
                <a:sym typeface="Public Sans"/>
              </a:rPr>
              <a:t> Water Power Project in Inukjuak</a:t>
            </a:r>
          </a:p>
        </p:txBody>
      </p:sp>
      <p:sp>
        <p:nvSpPr>
          <p:cNvPr id="10" name="TextBox 10"/>
          <p:cNvSpPr txBox="1"/>
          <p:nvPr/>
        </p:nvSpPr>
        <p:spPr>
          <a:xfrm>
            <a:off x="1049787" y="923925"/>
            <a:ext cx="7637013" cy="626775"/>
          </a:xfrm>
          <a:prstGeom prst="rect">
            <a:avLst/>
          </a:prstGeom>
        </p:spPr>
        <p:txBody>
          <a:bodyPr wrap="square" lIns="0" tIns="0" rIns="0" bIns="0" rtlCol="0" anchor="t">
            <a:spAutoFit/>
          </a:bodyPr>
          <a:lstStyle/>
          <a:p>
            <a:pPr>
              <a:lnSpc>
                <a:spcPts val="5319"/>
              </a:lnSpc>
              <a:spcBef>
                <a:spcPct val="0"/>
              </a:spcBef>
            </a:pPr>
            <a:r>
              <a:rPr lang="iu-Cans-CA" sz="3800" b="1" dirty="0">
                <a:solidFill>
                  <a:schemeClr val="bg1"/>
                </a:solidFill>
                <a:latin typeface="Pigiarniq" panose="020B0604020202020204" charset="0"/>
              </a:rPr>
              <a:t>ᖃᓄᐃᒻᒪᑦ ᐅᕙᓃᑉᐱᑕ ᐅᓪᓗᓯ?</a:t>
            </a:r>
            <a:endParaRPr lang="en-US" sz="3800" b="1" dirty="0">
              <a:solidFill>
                <a:schemeClr val="bg1"/>
              </a:solidFill>
              <a:latin typeface="Pigiarniq" panose="020B0604020202020204" charset="0"/>
              <a:ea typeface="Pigiarniq Bold"/>
              <a:cs typeface="Pigiarniq Bold"/>
              <a:sym typeface="Pigiarniq Bold"/>
            </a:endParaRPr>
          </a:p>
        </p:txBody>
      </p:sp>
      <p:sp>
        <p:nvSpPr>
          <p:cNvPr id="11" name="TextBox 11"/>
          <p:cNvSpPr txBox="1"/>
          <p:nvPr/>
        </p:nvSpPr>
        <p:spPr>
          <a:xfrm>
            <a:off x="1049787" y="1739258"/>
            <a:ext cx="7278507" cy="632417"/>
          </a:xfrm>
          <a:prstGeom prst="rect">
            <a:avLst/>
          </a:prstGeom>
        </p:spPr>
        <p:txBody>
          <a:bodyPr wrap="square" lIns="0" tIns="0" rIns="0" bIns="0" rtlCol="0" anchor="t">
            <a:spAutoFit/>
          </a:bodyPr>
          <a:lstStyle/>
          <a:p>
            <a:pPr algn="l">
              <a:lnSpc>
                <a:spcPts val="5319"/>
              </a:lnSpc>
              <a:spcBef>
                <a:spcPct val="0"/>
              </a:spcBef>
            </a:pPr>
            <a:r>
              <a:rPr lang="en-US" sz="4000" b="1" dirty="0">
                <a:solidFill>
                  <a:srgbClr val="FFFFFF"/>
                </a:solidFill>
                <a:latin typeface="Raleway Bold" panose="020B0604020202020204" charset="0"/>
                <a:ea typeface="Pigiarniq Bold"/>
                <a:cs typeface="Pigiarniq Bold"/>
                <a:sym typeface="Pigiarniq Bold"/>
              </a:rPr>
              <a:t>WHY ARE WE HERE TODAY?</a:t>
            </a:r>
          </a:p>
        </p:txBody>
      </p:sp>
      <p:sp>
        <p:nvSpPr>
          <p:cNvPr id="12" name="TextBox 12"/>
          <p:cNvSpPr txBox="1"/>
          <p:nvPr/>
        </p:nvSpPr>
        <p:spPr>
          <a:xfrm>
            <a:off x="961338" y="3292780"/>
            <a:ext cx="5349259" cy="979627"/>
          </a:xfrm>
          <a:prstGeom prst="rect">
            <a:avLst/>
          </a:prstGeom>
        </p:spPr>
        <p:txBody>
          <a:bodyPr lIns="0" tIns="0" rIns="0" bIns="0" rtlCol="0" anchor="t">
            <a:spAutoFit/>
          </a:bodyPr>
          <a:lstStyle/>
          <a:p>
            <a:pPr algn="r">
              <a:lnSpc>
                <a:spcPts val="4045"/>
              </a:lnSpc>
              <a:spcBef>
                <a:spcPct val="0"/>
              </a:spcBef>
            </a:pPr>
            <a:r>
              <a:rPr lang="iu-Cans-CA" sz="2800" dirty="0">
                <a:solidFill>
                  <a:schemeClr val="bg1"/>
                </a:solidFill>
                <a:latin typeface="Pigiarniq" panose="020B0604020202020204" charset="0"/>
              </a:rPr>
              <a:t>ᑐᑭᓯᓇᖅᓯᑎᒋᐊᖅᖢᒍ ᐱᓕᕆᐊᖅ ᐅᓪᓗᒥ ᖃᓄᐃᓕᖓᓕᕐᒪᖔᑦ</a:t>
            </a:r>
            <a:endParaRPr lang="en-US" sz="4000" dirty="0">
              <a:solidFill>
                <a:schemeClr val="bg1"/>
              </a:solidFill>
              <a:latin typeface="Pigiarniq" panose="020B0604020202020204" charset="0"/>
              <a:ea typeface="Public Sans"/>
              <a:cs typeface="Public Sans"/>
              <a:sym typeface="Public Sans"/>
            </a:endParaRPr>
          </a:p>
        </p:txBody>
      </p:sp>
      <p:sp>
        <p:nvSpPr>
          <p:cNvPr id="13" name="TextBox 13"/>
          <p:cNvSpPr txBox="1"/>
          <p:nvPr/>
        </p:nvSpPr>
        <p:spPr>
          <a:xfrm>
            <a:off x="935757" y="5573356"/>
            <a:ext cx="5370345" cy="466666"/>
          </a:xfrm>
          <a:prstGeom prst="rect">
            <a:avLst/>
          </a:prstGeom>
        </p:spPr>
        <p:txBody>
          <a:bodyPr lIns="0" tIns="0" rIns="0" bIns="0" rtlCol="0" anchor="t">
            <a:spAutoFit/>
          </a:bodyPr>
          <a:lstStyle/>
          <a:p>
            <a:pPr algn="r">
              <a:lnSpc>
                <a:spcPts val="4045"/>
              </a:lnSpc>
              <a:spcBef>
                <a:spcPct val="0"/>
              </a:spcBef>
            </a:pPr>
            <a:r>
              <a:rPr lang="iu-Cans-CA" sz="2800" b="1" dirty="0">
                <a:solidFill>
                  <a:schemeClr val="bg1"/>
                </a:solidFill>
                <a:latin typeface="Pigiarniq" panose="020B0604020202020204" charset="0"/>
              </a:rPr>
              <a:t>ᐃᓱᒫᓗᒋᔭᓯᑦ ᓈᓚᒡᓗᒋᑦ</a:t>
            </a:r>
            <a:endParaRPr lang="en-US" sz="4000" b="1" dirty="0">
              <a:solidFill>
                <a:schemeClr val="bg1"/>
              </a:solidFill>
              <a:latin typeface="Pigiarniq" panose="020B0604020202020204" charset="0"/>
              <a:ea typeface="Public Sans"/>
              <a:cs typeface="Public Sans"/>
              <a:sym typeface="Public Sans"/>
            </a:endParaRPr>
          </a:p>
        </p:txBody>
      </p:sp>
      <p:sp>
        <p:nvSpPr>
          <p:cNvPr id="14" name="TextBox 14"/>
          <p:cNvSpPr txBox="1"/>
          <p:nvPr/>
        </p:nvSpPr>
        <p:spPr>
          <a:xfrm>
            <a:off x="6629953" y="3264205"/>
            <a:ext cx="347987" cy="887122"/>
          </a:xfrm>
          <a:prstGeom prst="rect">
            <a:avLst/>
          </a:prstGeom>
        </p:spPr>
        <p:txBody>
          <a:bodyPr lIns="0" tIns="0" rIns="0" bIns="0" rtlCol="0" anchor="t">
            <a:spAutoFit/>
          </a:bodyPr>
          <a:lstStyle/>
          <a:p>
            <a:pPr algn="ctr">
              <a:lnSpc>
                <a:spcPts val="7279"/>
              </a:lnSpc>
            </a:pPr>
            <a:r>
              <a:rPr lang="en-US" sz="5199" b="1">
                <a:solidFill>
                  <a:srgbClr val="0EA74D"/>
                </a:solidFill>
                <a:latin typeface="Canva Sans Bold"/>
                <a:ea typeface="Canva Sans Bold"/>
                <a:cs typeface="Canva Sans Bold"/>
                <a:sym typeface="Canva Sans Bold"/>
              </a:rPr>
              <a:t>1</a:t>
            </a:r>
          </a:p>
        </p:txBody>
      </p:sp>
      <p:sp>
        <p:nvSpPr>
          <p:cNvPr id="15" name="TextBox 15"/>
          <p:cNvSpPr txBox="1"/>
          <p:nvPr/>
        </p:nvSpPr>
        <p:spPr>
          <a:xfrm>
            <a:off x="6629953" y="5373351"/>
            <a:ext cx="368011" cy="887122"/>
          </a:xfrm>
          <a:prstGeom prst="rect">
            <a:avLst/>
          </a:prstGeom>
        </p:spPr>
        <p:txBody>
          <a:bodyPr lIns="0" tIns="0" rIns="0" bIns="0" rtlCol="0" anchor="t">
            <a:spAutoFit/>
          </a:bodyPr>
          <a:lstStyle/>
          <a:p>
            <a:pPr algn="ctr">
              <a:lnSpc>
                <a:spcPts val="7279"/>
              </a:lnSpc>
            </a:pPr>
            <a:r>
              <a:rPr lang="en-US" sz="5199" b="1">
                <a:solidFill>
                  <a:srgbClr val="0EA74D"/>
                </a:solidFill>
                <a:latin typeface="Canva Sans Bold"/>
                <a:ea typeface="Canva Sans Bold"/>
                <a:cs typeface="Canva Sans Bold"/>
                <a:sym typeface="Canva Sans Bold"/>
              </a:rPr>
              <a:t>2</a:t>
            </a:r>
          </a:p>
        </p:txBody>
      </p:sp>
      <p:sp>
        <p:nvSpPr>
          <p:cNvPr id="16" name="TextBox 16"/>
          <p:cNvSpPr txBox="1"/>
          <p:nvPr/>
        </p:nvSpPr>
        <p:spPr>
          <a:xfrm>
            <a:off x="6566743" y="7666808"/>
            <a:ext cx="390200" cy="887122"/>
          </a:xfrm>
          <a:prstGeom prst="rect">
            <a:avLst/>
          </a:prstGeom>
        </p:spPr>
        <p:txBody>
          <a:bodyPr lIns="0" tIns="0" rIns="0" bIns="0" rtlCol="0" anchor="t">
            <a:spAutoFit/>
          </a:bodyPr>
          <a:lstStyle/>
          <a:p>
            <a:pPr algn="ctr">
              <a:lnSpc>
                <a:spcPts val="7279"/>
              </a:lnSpc>
            </a:pPr>
            <a:r>
              <a:rPr lang="en-US" sz="5199" b="1">
                <a:solidFill>
                  <a:srgbClr val="0EA74D"/>
                </a:solidFill>
                <a:latin typeface="Canva Sans Bold"/>
                <a:ea typeface="Canva Sans Bold"/>
                <a:cs typeface="Canva Sans Bold"/>
                <a:sym typeface="Canva Sans Bold"/>
              </a:rPr>
              <a:t>3</a:t>
            </a:r>
          </a:p>
        </p:txBody>
      </p:sp>
      <p:sp>
        <p:nvSpPr>
          <p:cNvPr id="17" name="TextBox 17"/>
          <p:cNvSpPr txBox="1"/>
          <p:nvPr/>
        </p:nvSpPr>
        <p:spPr>
          <a:xfrm>
            <a:off x="1656348" y="7364075"/>
            <a:ext cx="4649754" cy="1492588"/>
          </a:xfrm>
          <a:prstGeom prst="rect">
            <a:avLst/>
          </a:prstGeom>
        </p:spPr>
        <p:txBody>
          <a:bodyPr lIns="0" tIns="0" rIns="0" bIns="0" rtlCol="0" anchor="t">
            <a:spAutoFit/>
          </a:bodyPr>
          <a:lstStyle/>
          <a:p>
            <a:pPr algn="r">
              <a:lnSpc>
                <a:spcPts val="4045"/>
              </a:lnSpc>
              <a:spcBef>
                <a:spcPct val="0"/>
              </a:spcBef>
            </a:pPr>
            <a:r>
              <a:rPr lang="iu-Cans-CA" sz="2800" b="1" dirty="0">
                <a:solidFill>
                  <a:schemeClr val="bg1"/>
                </a:solidFill>
                <a:latin typeface="Pigiarniq" panose="020B0604020202020204" charset="0"/>
              </a:rPr>
              <a:t>ᐅᓂᒃᑲᐅᓯᖃᕈᒪᓂᖅ ᐃᓐᓇᕗᑦ ᐃᒪᕐᒧᑦ ᐆᒻᒪᖅᑯᑎᖃᕐᓂᕐᒧᑦ ᐱᓕᕆᐊᖑᔪᒥᒃ ᐃᓄᒡᔪᐊᕐᒥ</a:t>
            </a:r>
            <a:endParaRPr lang="en-US" sz="4000" b="1" dirty="0">
              <a:solidFill>
                <a:schemeClr val="bg1"/>
              </a:solidFill>
              <a:latin typeface="Pigiarniq" panose="020B0604020202020204" charset="0"/>
              <a:ea typeface="Public Sans"/>
              <a:cs typeface="Public Sans"/>
              <a:sym typeface="Public Sans"/>
            </a:endParaRPr>
          </a:p>
        </p:txBody>
      </p:sp>
      <p:sp>
        <p:nvSpPr>
          <p:cNvPr id="18" name="Freeform 18"/>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42E554-1093-D89A-B48C-1BE121861BC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7AD3542-7162-F576-B213-2FECC4230A6C}"/>
              </a:ext>
            </a:extLst>
          </p:cNvPr>
          <p:cNvSpPr/>
          <p:nvPr/>
        </p:nvSpPr>
        <p:spPr>
          <a:xfrm>
            <a:off x="7977980" y="2414588"/>
            <a:ext cx="1851820" cy="5235512"/>
          </a:xfrm>
          <a:prstGeom prst="rect">
            <a:avLst/>
          </a:pr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5" name="Rectangle 14">
            <a:extLst>
              <a:ext uri="{FF2B5EF4-FFF2-40B4-BE49-F238E27FC236}">
                <a16:creationId xmlns:a16="http://schemas.microsoft.com/office/drawing/2014/main" id="{977DDCF7-A1E9-CC3C-1FBC-7B2DDA8E8F15}"/>
              </a:ext>
            </a:extLst>
          </p:cNvPr>
          <p:cNvSpPr/>
          <p:nvPr/>
        </p:nvSpPr>
        <p:spPr>
          <a:xfrm>
            <a:off x="788347" y="6488452"/>
            <a:ext cx="7151167" cy="8127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3" name="Google Shape;95;p16">
            <a:extLst>
              <a:ext uri="{FF2B5EF4-FFF2-40B4-BE49-F238E27FC236}">
                <a16:creationId xmlns:a16="http://schemas.microsoft.com/office/drawing/2014/main" id="{61C6E86E-6CFB-22C9-7A1E-0C3D417A925A}"/>
              </a:ext>
            </a:extLst>
          </p:cNvPr>
          <p:cNvSpPr txBox="1">
            <a:spLocks/>
          </p:cNvSpPr>
          <p:nvPr/>
        </p:nvSpPr>
        <p:spPr>
          <a:xfrm>
            <a:off x="995355" y="459433"/>
            <a:ext cx="9294978" cy="1410600"/>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iu-Cans-CA" sz="3800" b="1" dirty="0">
                <a:solidFill>
                  <a:schemeClr val="bg1"/>
                </a:solidFill>
                <a:latin typeface="Pigiarniq" panose="020B0604020202020204" charset="0"/>
                <a:ea typeface="Aptos" panose="020B0004020202020204" pitchFamily="34" charset="0"/>
                <a:cs typeface="Times New Roman" panose="02020603050405020304" pitchFamily="18" charset="0"/>
              </a:rPr>
              <a:t>ᐱᓕᕆᐊᒃᓴᐅᑉ</a:t>
            </a:r>
            <a:r>
              <a:rPr lang="iu-Cans-CA" sz="3800" b="1" dirty="0">
                <a:solidFill>
                  <a:schemeClr val="bg1"/>
                </a:solidFill>
                <a:latin typeface="Pigiarniq Heavy" panose="020B0903040102020104" pitchFamily="34" charset="0"/>
                <a:ea typeface="Aptos" panose="020B0004020202020204" pitchFamily="34" charset="0"/>
                <a:cs typeface="Times New Roman" panose="02020603050405020304" pitchFamily="18" charset="0"/>
              </a:rPr>
              <a:t> ᖃᖓᒃᑰᕐᓂᐊᕐᓂᖓ</a:t>
            </a:r>
            <a:endParaRPr lang="en-GB" sz="4000" b="1" dirty="0">
              <a:solidFill>
                <a:schemeClr val="bg1"/>
              </a:solidFill>
              <a:latin typeface="Raleway"/>
              <a:ea typeface="Raleway"/>
              <a:cs typeface="Raleway"/>
              <a:sym typeface="Raleway"/>
            </a:endParaRPr>
          </a:p>
        </p:txBody>
      </p:sp>
      <p:sp>
        <p:nvSpPr>
          <p:cNvPr id="7" name="TextBox 6">
            <a:extLst>
              <a:ext uri="{FF2B5EF4-FFF2-40B4-BE49-F238E27FC236}">
                <a16:creationId xmlns:a16="http://schemas.microsoft.com/office/drawing/2014/main" id="{97C652C7-EB9E-CCC1-2F25-A33ADD74D2A9}"/>
              </a:ext>
            </a:extLst>
          </p:cNvPr>
          <p:cNvSpPr txBox="1"/>
          <p:nvPr/>
        </p:nvSpPr>
        <p:spPr>
          <a:xfrm>
            <a:off x="2121519" y="6681357"/>
            <a:ext cx="5470628" cy="507831"/>
          </a:xfrm>
          <a:prstGeom prst="rect">
            <a:avLst/>
          </a:prstGeom>
          <a:noFill/>
        </p:spPr>
        <p:txBody>
          <a:bodyPr wrap="square">
            <a:spAutoFit/>
          </a:bodyPr>
          <a:lstStyle/>
          <a:p>
            <a:r>
              <a:rPr lang="iu-Cans-CA" sz="2700" b="1" dirty="0">
                <a:solidFill>
                  <a:schemeClr val="bg1"/>
                </a:solidFill>
              </a:rPr>
              <a:t>ᐊᐅᓚᐅᓯᕆᔨᑦ</a:t>
            </a:r>
            <a:r>
              <a:rPr lang="en-CA" sz="2700" b="1" dirty="0">
                <a:solidFill>
                  <a:schemeClr val="bg1"/>
                </a:solidFill>
              </a:rPr>
              <a:t>  ENGINEERING</a:t>
            </a:r>
          </a:p>
        </p:txBody>
      </p:sp>
      <p:sp>
        <p:nvSpPr>
          <p:cNvPr id="16" name="Rectangle 15">
            <a:extLst>
              <a:ext uri="{FF2B5EF4-FFF2-40B4-BE49-F238E27FC236}">
                <a16:creationId xmlns:a16="http://schemas.microsoft.com/office/drawing/2014/main" id="{415ED6A0-2028-6F4F-129D-DA4B88082032}"/>
              </a:ext>
            </a:extLst>
          </p:cNvPr>
          <p:cNvSpPr/>
          <p:nvPr/>
        </p:nvSpPr>
        <p:spPr>
          <a:xfrm>
            <a:off x="3682898" y="5700411"/>
            <a:ext cx="6145975" cy="81273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2700">
              <a:solidFill>
                <a:schemeClr val="bg1"/>
              </a:solidFill>
            </a:endParaRPr>
          </a:p>
        </p:txBody>
      </p:sp>
      <p:sp>
        <p:nvSpPr>
          <p:cNvPr id="17" name="Rectangle 16">
            <a:extLst>
              <a:ext uri="{FF2B5EF4-FFF2-40B4-BE49-F238E27FC236}">
                <a16:creationId xmlns:a16="http://schemas.microsoft.com/office/drawing/2014/main" id="{CE3D79AB-1C88-8806-636B-A303754C6C96}"/>
              </a:ext>
            </a:extLst>
          </p:cNvPr>
          <p:cNvSpPr/>
          <p:nvPr/>
        </p:nvSpPr>
        <p:spPr>
          <a:xfrm>
            <a:off x="9867339" y="6484951"/>
            <a:ext cx="2862753" cy="81273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3" name="TextBox 22">
            <a:extLst>
              <a:ext uri="{FF2B5EF4-FFF2-40B4-BE49-F238E27FC236}">
                <a16:creationId xmlns:a16="http://schemas.microsoft.com/office/drawing/2014/main" id="{F0835F07-CE15-E555-A320-90B1BE9DE273}"/>
              </a:ext>
            </a:extLst>
          </p:cNvPr>
          <p:cNvSpPr txBox="1"/>
          <p:nvPr/>
        </p:nvSpPr>
        <p:spPr>
          <a:xfrm>
            <a:off x="3912024" y="5890083"/>
            <a:ext cx="8118576" cy="461665"/>
          </a:xfrm>
          <a:prstGeom prst="rect">
            <a:avLst/>
          </a:prstGeom>
          <a:noFill/>
        </p:spPr>
        <p:txBody>
          <a:bodyPr wrap="square">
            <a:spAutoFit/>
          </a:bodyPr>
          <a:lstStyle/>
          <a:p>
            <a:r>
              <a:rPr lang="iu-Cans-CA" sz="2000" b="1" dirty="0"/>
              <a:t>ᑐᑭᓯᒋᐊᕈᑎᒃᓴᓂᒃ ᓄᐊᑦᑎᓂᖅ</a:t>
            </a:r>
            <a:r>
              <a:rPr lang="en-CA" sz="2000" b="1" dirty="0"/>
              <a:t>   </a:t>
            </a:r>
            <a:r>
              <a:rPr lang="en-CA" sz="2400" b="1" dirty="0"/>
              <a:t>DATA COLLECTION</a:t>
            </a:r>
          </a:p>
        </p:txBody>
      </p:sp>
      <p:sp>
        <p:nvSpPr>
          <p:cNvPr id="26" name="TextBox 25">
            <a:extLst>
              <a:ext uri="{FF2B5EF4-FFF2-40B4-BE49-F238E27FC236}">
                <a16:creationId xmlns:a16="http://schemas.microsoft.com/office/drawing/2014/main" id="{77819A7B-FD81-D59A-BDD6-7CAF9C84DEE0}"/>
              </a:ext>
            </a:extLst>
          </p:cNvPr>
          <p:cNvSpPr txBox="1"/>
          <p:nvPr/>
        </p:nvSpPr>
        <p:spPr>
          <a:xfrm>
            <a:off x="9867339" y="6498821"/>
            <a:ext cx="2862753" cy="830997"/>
          </a:xfrm>
          <a:prstGeom prst="rect">
            <a:avLst/>
          </a:prstGeom>
          <a:noFill/>
        </p:spPr>
        <p:txBody>
          <a:bodyPr wrap="square">
            <a:spAutoFit/>
          </a:bodyPr>
          <a:lstStyle/>
          <a:p>
            <a:pPr algn="ctr"/>
            <a:r>
              <a:rPr lang="iu-Cans-CA" sz="2000" b="1" dirty="0">
                <a:solidFill>
                  <a:schemeClr val="bg1"/>
                </a:solidFill>
              </a:rPr>
              <a:t>ᓴᓇᔭᐅᓂᖓ</a:t>
            </a:r>
            <a:r>
              <a:rPr lang="en-CA" sz="2000" b="1" dirty="0">
                <a:solidFill>
                  <a:srgbClr val="000000"/>
                </a:solidFill>
              </a:rPr>
              <a:t> </a:t>
            </a:r>
            <a:r>
              <a:rPr lang="en-CA" sz="2800" b="1" dirty="0">
                <a:solidFill>
                  <a:schemeClr val="bg1"/>
                </a:solidFill>
              </a:rPr>
              <a:t>CONSTRUCTION</a:t>
            </a:r>
            <a:endParaRPr lang="en-CA" sz="2000" b="1" dirty="0">
              <a:solidFill>
                <a:schemeClr val="bg1"/>
              </a:solidFill>
            </a:endParaRPr>
          </a:p>
        </p:txBody>
      </p:sp>
      <p:sp>
        <p:nvSpPr>
          <p:cNvPr id="6" name="Rectangle 5">
            <a:extLst>
              <a:ext uri="{FF2B5EF4-FFF2-40B4-BE49-F238E27FC236}">
                <a16:creationId xmlns:a16="http://schemas.microsoft.com/office/drawing/2014/main" id="{4205881F-9F20-BB76-9DD2-4D4745C1D663}"/>
              </a:ext>
            </a:extLst>
          </p:cNvPr>
          <p:cNvSpPr/>
          <p:nvPr/>
        </p:nvSpPr>
        <p:spPr>
          <a:xfrm>
            <a:off x="820145" y="7297684"/>
            <a:ext cx="16063469" cy="68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solidFill>
                <a:srgbClr val="B1E363"/>
              </a:solidFill>
            </a:endParaRPr>
          </a:p>
        </p:txBody>
      </p:sp>
      <p:sp>
        <p:nvSpPr>
          <p:cNvPr id="9" name="TextBox 8">
            <a:extLst>
              <a:ext uri="{FF2B5EF4-FFF2-40B4-BE49-F238E27FC236}">
                <a16:creationId xmlns:a16="http://schemas.microsoft.com/office/drawing/2014/main" id="{91389C2A-AC8C-9F73-0207-A2513D9B6B21}"/>
              </a:ext>
            </a:extLst>
          </p:cNvPr>
          <p:cNvSpPr txBox="1"/>
          <p:nvPr/>
        </p:nvSpPr>
        <p:spPr>
          <a:xfrm>
            <a:off x="221159"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2022</a:t>
            </a:r>
            <a:endParaRPr lang="en-CA" sz="2700" b="1">
              <a:solidFill>
                <a:schemeClr val="bg1"/>
              </a:solidFill>
              <a:latin typeface="Aptos" panose="020B0004020202020204" pitchFamily="34" charset="0"/>
            </a:endParaRPr>
          </a:p>
        </p:txBody>
      </p:sp>
      <p:sp>
        <p:nvSpPr>
          <p:cNvPr id="11" name="TextBox 10">
            <a:extLst>
              <a:ext uri="{FF2B5EF4-FFF2-40B4-BE49-F238E27FC236}">
                <a16:creationId xmlns:a16="http://schemas.microsoft.com/office/drawing/2014/main" id="{B7DBEB1D-00D3-B59F-B06F-55FD1B579582}"/>
              </a:ext>
            </a:extLst>
          </p:cNvPr>
          <p:cNvSpPr txBox="1"/>
          <p:nvPr/>
        </p:nvSpPr>
        <p:spPr>
          <a:xfrm>
            <a:off x="1659612"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2023</a:t>
            </a:r>
            <a:endParaRPr lang="en-CA" sz="2700" b="1">
              <a:solidFill>
                <a:schemeClr val="bg1"/>
              </a:solidFill>
              <a:latin typeface="Aptos" panose="020B0004020202020204" pitchFamily="34" charset="0"/>
            </a:endParaRPr>
          </a:p>
        </p:txBody>
      </p:sp>
      <p:sp>
        <p:nvSpPr>
          <p:cNvPr id="12" name="TextBox 11">
            <a:extLst>
              <a:ext uri="{FF2B5EF4-FFF2-40B4-BE49-F238E27FC236}">
                <a16:creationId xmlns:a16="http://schemas.microsoft.com/office/drawing/2014/main" id="{E64E9E0F-7E50-5294-8589-836D0F79EF5A}"/>
              </a:ext>
            </a:extLst>
          </p:cNvPr>
          <p:cNvSpPr txBox="1"/>
          <p:nvPr/>
        </p:nvSpPr>
        <p:spPr>
          <a:xfrm>
            <a:off x="3098066"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2024</a:t>
            </a:r>
            <a:endParaRPr lang="en-CA" sz="2700" b="1">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C79906EC-3452-EE81-CDC5-769CC137DDA4}"/>
              </a:ext>
            </a:extLst>
          </p:cNvPr>
          <p:cNvSpPr txBox="1"/>
          <p:nvPr/>
        </p:nvSpPr>
        <p:spPr>
          <a:xfrm>
            <a:off x="4536519"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2025</a:t>
            </a:r>
            <a:endParaRPr lang="en-CA" sz="2700" b="1">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F406021D-6B1F-017C-2EE2-F3DF410D3D17}"/>
              </a:ext>
            </a:extLst>
          </p:cNvPr>
          <p:cNvSpPr txBox="1"/>
          <p:nvPr/>
        </p:nvSpPr>
        <p:spPr>
          <a:xfrm>
            <a:off x="5974973"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2026</a:t>
            </a:r>
            <a:endParaRPr lang="en-CA" sz="2700" b="1">
              <a:solidFill>
                <a:schemeClr val="bg1"/>
              </a:solidFill>
              <a:latin typeface="Aptos" panose="020B0004020202020204" pitchFamily="34" charset="0"/>
            </a:endParaRPr>
          </a:p>
        </p:txBody>
      </p:sp>
      <p:sp>
        <p:nvSpPr>
          <p:cNvPr id="25" name="TextBox 24">
            <a:extLst>
              <a:ext uri="{FF2B5EF4-FFF2-40B4-BE49-F238E27FC236}">
                <a16:creationId xmlns:a16="http://schemas.microsoft.com/office/drawing/2014/main" id="{76B0A58C-9DA2-529F-50B1-2FEFB1B0D2A9}"/>
              </a:ext>
            </a:extLst>
          </p:cNvPr>
          <p:cNvSpPr txBox="1"/>
          <p:nvPr/>
        </p:nvSpPr>
        <p:spPr>
          <a:xfrm>
            <a:off x="7413426"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2027</a:t>
            </a:r>
            <a:endParaRPr lang="en-CA" sz="2700" b="1">
              <a:solidFill>
                <a:schemeClr val="bg1"/>
              </a:solidFill>
              <a:latin typeface="Aptos" panose="020B0004020202020204" pitchFamily="34" charset="0"/>
            </a:endParaRPr>
          </a:p>
        </p:txBody>
      </p:sp>
      <p:sp>
        <p:nvSpPr>
          <p:cNvPr id="27" name="TextBox 26">
            <a:extLst>
              <a:ext uri="{FF2B5EF4-FFF2-40B4-BE49-F238E27FC236}">
                <a16:creationId xmlns:a16="http://schemas.microsoft.com/office/drawing/2014/main" id="{99269491-9243-99EC-7E02-D9E74CD3AB67}"/>
              </a:ext>
            </a:extLst>
          </p:cNvPr>
          <p:cNvSpPr txBox="1"/>
          <p:nvPr/>
        </p:nvSpPr>
        <p:spPr>
          <a:xfrm>
            <a:off x="8851880"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2028</a:t>
            </a:r>
            <a:endParaRPr lang="en-CA" sz="2700" b="1">
              <a:solidFill>
                <a:schemeClr val="bg1"/>
              </a:solidFill>
              <a:latin typeface="Aptos" panose="020B0004020202020204" pitchFamily="34" charset="0"/>
            </a:endParaRPr>
          </a:p>
        </p:txBody>
      </p:sp>
      <p:sp>
        <p:nvSpPr>
          <p:cNvPr id="28" name="TextBox 27">
            <a:extLst>
              <a:ext uri="{FF2B5EF4-FFF2-40B4-BE49-F238E27FC236}">
                <a16:creationId xmlns:a16="http://schemas.microsoft.com/office/drawing/2014/main" id="{04766B02-3F40-6926-E3D5-213FA9254A0D}"/>
              </a:ext>
            </a:extLst>
          </p:cNvPr>
          <p:cNvSpPr txBox="1"/>
          <p:nvPr/>
        </p:nvSpPr>
        <p:spPr>
          <a:xfrm>
            <a:off x="10290333"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2029</a:t>
            </a:r>
            <a:endParaRPr lang="en-CA" sz="2700" b="1">
              <a:solidFill>
                <a:schemeClr val="bg1"/>
              </a:solidFill>
              <a:latin typeface="Aptos" panose="020B0004020202020204" pitchFamily="34" charset="0"/>
            </a:endParaRPr>
          </a:p>
        </p:txBody>
      </p:sp>
      <p:sp>
        <p:nvSpPr>
          <p:cNvPr id="29" name="TextBox 28">
            <a:extLst>
              <a:ext uri="{FF2B5EF4-FFF2-40B4-BE49-F238E27FC236}">
                <a16:creationId xmlns:a16="http://schemas.microsoft.com/office/drawing/2014/main" id="{4A0219C3-6AE5-0F0C-D053-9202D8C2B746}"/>
              </a:ext>
            </a:extLst>
          </p:cNvPr>
          <p:cNvSpPr txBox="1"/>
          <p:nvPr/>
        </p:nvSpPr>
        <p:spPr>
          <a:xfrm>
            <a:off x="11728787"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2030</a:t>
            </a:r>
            <a:endParaRPr lang="en-CA" sz="2700" b="1">
              <a:solidFill>
                <a:schemeClr val="bg1"/>
              </a:solidFill>
              <a:latin typeface="Aptos" panose="020B0004020202020204" pitchFamily="34" charset="0"/>
            </a:endParaRPr>
          </a:p>
        </p:txBody>
      </p:sp>
      <p:sp>
        <p:nvSpPr>
          <p:cNvPr id="30" name="TextBox 29">
            <a:extLst>
              <a:ext uri="{FF2B5EF4-FFF2-40B4-BE49-F238E27FC236}">
                <a16:creationId xmlns:a16="http://schemas.microsoft.com/office/drawing/2014/main" id="{55A87B0C-7F2F-1EEB-063A-D4D453D39DA8}"/>
              </a:ext>
            </a:extLst>
          </p:cNvPr>
          <p:cNvSpPr txBox="1"/>
          <p:nvPr/>
        </p:nvSpPr>
        <p:spPr>
          <a:xfrm>
            <a:off x="13167240"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2031</a:t>
            </a:r>
            <a:endParaRPr lang="en-CA" sz="2700" b="1">
              <a:solidFill>
                <a:schemeClr val="bg1"/>
              </a:solidFill>
              <a:latin typeface="Aptos" panose="020B0004020202020204" pitchFamily="34" charset="0"/>
            </a:endParaRPr>
          </a:p>
        </p:txBody>
      </p:sp>
      <p:sp>
        <p:nvSpPr>
          <p:cNvPr id="31" name="TextBox 30">
            <a:extLst>
              <a:ext uri="{FF2B5EF4-FFF2-40B4-BE49-F238E27FC236}">
                <a16:creationId xmlns:a16="http://schemas.microsoft.com/office/drawing/2014/main" id="{BBB73278-C74E-A482-5233-0EF0D398FE75}"/>
              </a:ext>
            </a:extLst>
          </p:cNvPr>
          <p:cNvSpPr txBox="1"/>
          <p:nvPr/>
        </p:nvSpPr>
        <p:spPr>
          <a:xfrm>
            <a:off x="16044150"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2033</a:t>
            </a:r>
          </a:p>
        </p:txBody>
      </p:sp>
      <p:sp>
        <p:nvSpPr>
          <p:cNvPr id="32" name="TextBox 31">
            <a:extLst>
              <a:ext uri="{FF2B5EF4-FFF2-40B4-BE49-F238E27FC236}">
                <a16:creationId xmlns:a16="http://schemas.microsoft.com/office/drawing/2014/main" id="{17D2DA6F-0E73-03EB-F68F-4C04C163187C}"/>
              </a:ext>
            </a:extLst>
          </p:cNvPr>
          <p:cNvSpPr txBox="1"/>
          <p:nvPr/>
        </p:nvSpPr>
        <p:spPr>
          <a:xfrm>
            <a:off x="14605694" y="7652603"/>
            <a:ext cx="1265865" cy="507831"/>
          </a:xfrm>
          <a:prstGeom prst="rect">
            <a:avLst/>
          </a:prstGeom>
          <a:noFill/>
        </p:spPr>
        <p:txBody>
          <a:bodyPr wrap="square" rtlCol="0">
            <a:spAutoFit/>
          </a:bodyPr>
          <a:lstStyle/>
          <a:p>
            <a:pPr algn="ctr"/>
            <a:r>
              <a:rPr lang="en-US" sz="2700" b="1">
                <a:solidFill>
                  <a:schemeClr val="bg1"/>
                </a:solidFill>
                <a:latin typeface="Aptos" panose="020B0004020202020204" pitchFamily="34" charset="0"/>
              </a:rPr>
              <a:t>2032</a:t>
            </a:r>
            <a:endParaRPr lang="en-CA" sz="2700" b="1">
              <a:solidFill>
                <a:schemeClr val="bg1"/>
              </a:solidFill>
              <a:latin typeface="Aptos" panose="020B0004020202020204" pitchFamily="34" charset="0"/>
            </a:endParaRPr>
          </a:p>
        </p:txBody>
      </p:sp>
      <p:sp>
        <p:nvSpPr>
          <p:cNvPr id="34" name="TextBox 33">
            <a:extLst>
              <a:ext uri="{FF2B5EF4-FFF2-40B4-BE49-F238E27FC236}">
                <a16:creationId xmlns:a16="http://schemas.microsoft.com/office/drawing/2014/main" id="{FC3EFBAB-4454-4E9E-5147-2666D31A4230}"/>
              </a:ext>
            </a:extLst>
          </p:cNvPr>
          <p:cNvSpPr txBox="1"/>
          <p:nvPr/>
        </p:nvSpPr>
        <p:spPr>
          <a:xfrm>
            <a:off x="7971312" y="2654573"/>
            <a:ext cx="1857561" cy="1384995"/>
          </a:xfrm>
          <a:prstGeom prst="rect">
            <a:avLst/>
          </a:prstGeom>
          <a:noFill/>
        </p:spPr>
        <p:txBody>
          <a:bodyPr wrap="square" rtlCol="0">
            <a:spAutoFit/>
          </a:bodyPr>
          <a:lstStyle/>
          <a:p>
            <a:pPr algn="ctr"/>
            <a:r>
              <a:rPr lang="iu-Cans-CA" sz="1400" b="1" dirty="0">
                <a:solidFill>
                  <a:schemeClr val="bg1"/>
                </a:solidFill>
                <a:latin typeface="Pigiarniq"/>
              </a:rPr>
              <a:t>ᐃᓱᒪᓕᐅᕆᕕᖃᖅᑐᓯ</a:t>
            </a:r>
            <a:endParaRPr lang="en-CA" sz="1400" b="1" dirty="0">
              <a:solidFill>
                <a:schemeClr val="bg1"/>
              </a:solidFill>
              <a:latin typeface="Pigiarniq"/>
            </a:endParaRPr>
          </a:p>
          <a:p>
            <a:pPr algn="ctr"/>
            <a:r>
              <a:rPr lang="iu-Cans-CA" sz="1400" dirty="0">
                <a:solidFill>
                  <a:schemeClr val="bg1"/>
                </a:solidFill>
                <a:latin typeface="Pigiarniq"/>
              </a:rPr>
              <a:t>ᐱᖁᔭᕋᓛᑦ ᐊᖏᖅᑕᐅᓗᑎᒃ, ᑭᖑᓪᓕᖅᐹᖅᓯᐅᑎ ᓴᓇᔭᐅᔪᒧᑦ ᐊᖏᖅᑕᐅᓗᓂ</a:t>
            </a:r>
            <a:endParaRPr lang="en-CA" sz="1400" dirty="0">
              <a:solidFill>
                <a:schemeClr val="bg1"/>
              </a:solidFill>
              <a:latin typeface="Pigiarniq"/>
            </a:endParaRPr>
          </a:p>
        </p:txBody>
      </p:sp>
      <p:sp>
        <p:nvSpPr>
          <p:cNvPr id="35" name="TextBox 34">
            <a:extLst>
              <a:ext uri="{FF2B5EF4-FFF2-40B4-BE49-F238E27FC236}">
                <a16:creationId xmlns:a16="http://schemas.microsoft.com/office/drawing/2014/main" id="{F713E8AA-5E2E-4B20-813C-4FE986BBC9F8}"/>
              </a:ext>
            </a:extLst>
          </p:cNvPr>
          <p:cNvSpPr txBox="1"/>
          <p:nvPr/>
        </p:nvSpPr>
        <p:spPr>
          <a:xfrm>
            <a:off x="7971312" y="4304208"/>
            <a:ext cx="1857562" cy="1077218"/>
          </a:xfrm>
          <a:prstGeom prst="rect">
            <a:avLst/>
          </a:prstGeom>
          <a:noFill/>
        </p:spPr>
        <p:txBody>
          <a:bodyPr wrap="square" rtlCol="0">
            <a:spAutoFit/>
          </a:bodyPr>
          <a:lstStyle/>
          <a:p>
            <a:pPr algn="ctr"/>
            <a:r>
              <a:rPr lang="en-US" sz="1600" b="1" dirty="0">
                <a:solidFill>
                  <a:schemeClr val="bg1"/>
                </a:solidFill>
                <a:latin typeface="Aptos" panose="020B0004020202020204" pitchFamily="34" charset="0"/>
              </a:rPr>
              <a:t>Decision Window</a:t>
            </a:r>
          </a:p>
          <a:p>
            <a:pPr algn="ctr"/>
            <a:r>
              <a:rPr lang="en-US" sz="1600" dirty="0">
                <a:solidFill>
                  <a:schemeClr val="bg1"/>
                </a:solidFill>
                <a:latin typeface="Aptos" panose="020B0004020202020204" pitchFamily="34" charset="0"/>
              </a:rPr>
              <a:t>Regulatory and Final Project Approval</a:t>
            </a:r>
            <a:endParaRPr lang="en-CA" sz="1600" dirty="0">
              <a:solidFill>
                <a:schemeClr val="bg1"/>
              </a:solidFill>
              <a:latin typeface="Aptos" panose="020B0004020202020204" pitchFamily="34" charset="0"/>
            </a:endParaRPr>
          </a:p>
        </p:txBody>
      </p:sp>
      <p:sp>
        <p:nvSpPr>
          <p:cNvPr id="38" name="Arrow: Down 37">
            <a:extLst>
              <a:ext uri="{FF2B5EF4-FFF2-40B4-BE49-F238E27FC236}">
                <a16:creationId xmlns:a16="http://schemas.microsoft.com/office/drawing/2014/main" id="{0F29ADCC-D620-1B85-4B34-68E012EE1F28}"/>
              </a:ext>
            </a:extLst>
          </p:cNvPr>
          <p:cNvSpPr/>
          <p:nvPr/>
        </p:nvSpPr>
        <p:spPr>
          <a:xfrm>
            <a:off x="6117941" y="4295905"/>
            <a:ext cx="612446" cy="1351076"/>
          </a:xfrm>
          <a:prstGeom prst="down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40" name="TextBox 39">
            <a:extLst>
              <a:ext uri="{FF2B5EF4-FFF2-40B4-BE49-F238E27FC236}">
                <a16:creationId xmlns:a16="http://schemas.microsoft.com/office/drawing/2014/main" id="{F3367009-E0A5-9920-CAF2-15E82391C252}"/>
              </a:ext>
            </a:extLst>
          </p:cNvPr>
          <p:cNvSpPr txBox="1"/>
          <p:nvPr/>
        </p:nvSpPr>
        <p:spPr>
          <a:xfrm>
            <a:off x="5455280" y="3258535"/>
            <a:ext cx="2334470" cy="923330"/>
          </a:xfrm>
          <a:prstGeom prst="rect">
            <a:avLst/>
          </a:prstGeom>
          <a:noFill/>
        </p:spPr>
        <p:txBody>
          <a:bodyPr wrap="square" rtlCol="0">
            <a:spAutoFit/>
          </a:bodyPr>
          <a:lstStyle/>
          <a:p>
            <a:r>
              <a:rPr lang="iu-Cans-CA" sz="2700" b="1">
                <a:solidFill>
                  <a:schemeClr val="bg1"/>
                </a:solidFill>
                <a:latin typeface="Slack-Lato"/>
              </a:rPr>
              <a:t>ᑕᒫᓃᑉᐳᒍᑦ!</a:t>
            </a:r>
            <a:br>
              <a:rPr lang="en-CA" sz="2700" b="1">
                <a:solidFill>
                  <a:schemeClr val="bg1"/>
                </a:solidFill>
                <a:latin typeface="Slack-Lato"/>
              </a:rPr>
            </a:br>
            <a:r>
              <a:rPr lang="en-CA" sz="2700" b="1">
                <a:solidFill>
                  <a:schemeClr val="bg1"/>
                </a:solidFill>
              </a:rPr>
              <a:t>We are here!</a:t>
            </a:r>
          </a:p>
        </p:txBody>
      </p:sp>
      <p:sp>
        <p:nvSpPr>
          <p:cNvPr id="2" name="Freeform 18">
            <a:extLst>
              <a:ext uri="{FF2B5EF4-FFF2-40B4-BE49-F238E27FC236}">
                <a16:creationId xmlns:a16="http://schemas.microsoft.com/office/drawing/2014/main" id="{30B15F27-C565-3972-5178-B4677305C852}"/>
              </a:ext>
            </a:extLst>
          </p:cNvPr>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3"/>
            <a:stretch>
              <a:fillRect/>
            </a:stretch>
          </a:blipFill>
        </p:spPr>
        <p:txBody>
          <a:bodyPr/>
          <a:lstStyle/>
          <a:p>
            <a:endParaRPr lang="en-CA"/>
          </a:p>
        </p:txBody>
      </p:sp>
      <p:sp>
        <p:nvSpPr>
          <p:cNvPr id="5" name="TextBox 4">
            <a:extLst>
              <a:ext uri="{FF2B5EF4-FFF2-40B4-BE49-F238E27FC236}">
                <a16:creationId xmlns:a16="http://schemas.microsoft.com/office/drawing/2014/main" id="{819AB0A1-31F4-8855-2592-7A53A94283D4}"/>
              </a:ext>
            </a:extLst>
          </p:cNvPr>
          <p:cNvSpPr txBox="1"/>
          <p:nvPr/>
        </p:nvSpPr>
        <p:spPr>
          <a:xfrm>
            <a:off x="1070844" y="1539945"/>
            <a:ext cx="9144000" cy="707886"/>
          </a:xfrm>
          <a:prstGeom prst="rect">
            <a:avLst/>
          </a:prstGeom>
          <a:noFill/>
        </p:spPr>
        <p:txBody>
          <a:bodyPr wrap="square">
            <a:spAutoFit/>
          </a:bodyPr>
          <a:lstStyle/>
          <a:p>
            <a:r>
              <a:rPr lang="en-GB" sz="4000" b="1" dirty="0">
                <a:solidFill>
                  <a:schemeClr val="bg1"/>
                </a:solidFill>
                <a:latin typeface="Raleway"/>
                <a:ea typeface="Raleway"/>
                <a:cs typeface="Raleway"/>
                <a:sym typeface="Raleway"/>
              </a:rPr>
              <a:t>PROJECT TIMELINE</a:t>
            </a:r>
            <a:endParaRPr lang="en-CA" sz="4000" dirty="0"/>
          </a:p>
        </p:txBody>
      </p:sp>
      <p:sp>
        <p:nvSpPr>
          <p:cNvPr id="4" name="TextBox 3">
            <a:extLst>
              <a:ext uri="{FF2B5EF4-FFF2-40B4-BE49-F238E27FC236}">
                <a16:creationId xmlns:a16="http://schemas.microsoft.com/office/drawing/2014/main" id="{26D340CA-7FAC-DF4D-7491-B7381344F198}"/>
              </a:ext>
            </a:extLst>
          </p:cNvPr>
          <p:cNvSpPr txBox="1"/>
          <p:nvPr/>
        </p:nvSpPr>
        <p:spPr>
          <a:xfrm>
            <a:off x="13543504" y="5805875"/>
            <a:ext cx="1738645" cy="369332"/>
          </a:xfrm>
          <a:prstGeom prst="rect">
            <a:avLst/>
          </a:prstGeom>
          <a:noFill/>
        </p:spPr>
        <p:txBody>
          <a:bodyPr wrap="square" rtlCol="0">
            <a:spAutoFit/>
          </a:bodyPr>
          <a:lstStyle/>
          <a:p>
            <a:r>
              <a:rPr lang="en-CA" dirty="0">
                <a:solidFill>
                  <a:schemeClr val="bg1"/>
                </a:solidFill>
                <a:latin typeface="Poppins" panose="00000500000000000000" pitchFamily="2" charset="0"/>
                <a:cs typeface="Poppins" panose="00000500000000000000" pitchFamily="2" charset="0"/>
              </a:rPr>
              <a:t>FIRST POWER</a:t>
            </a:r>
          </a:p>
        </p:txBody>
      </p:sp>
      <p:sp>
        <p:nvSpPr>
          <p:cNvPr id="10" name="TextBox 9">
            <a:extLst>
              <a:ext uri="{FF2B5EF4-FFF2-40B4-BE49-F238E27FC236}">
                <a16:creationId xmlns:a16="http://schemas.microsoft.com/office/drawing/2014/main" id="{C0548280-6CD8-8A06-C16B-BAF9CEC1D2E3}"/>
              </a:ext>
            </a:extLst>
          </p:cNvPr>
          <p:cNvSpPr txBox="1"/>
          <p:nvPr/>
        </p:nvSpPr>
        <p:spPr>
          <a:xfrm>
            <a:off x="12934439" y="5126883"/>
            <a:ext cx="2841426" cy="646331"/>
          </a:xfrm>
          <a:prstGeom prst="rect">
            <a:avLst/>
          </a:prstGeom>
          <a:noFill/>
        </p:spPr>
        <p:txBody>
          <a:bodyPr wrap="square">
            <a:spAutoFit/>
          </a:bodyPr>
          <a:lstStyle/>
          <a:p>
            <a:pPr algn="ctr"/>
            <a:r>
              <a:rPr lang="iu-Cans-CA" b="0" i="0" dirty="0">
                <a:solidFill>
                  <a:schemeClr val="bg1"/>
                </a:solidFill>
                <a:effectLst/>
                <a:latin typeface="Pigiarniq" panose="020B0604020202020204" charset="0"/>
              </a:rPr>
              <a:t>ᒪᑐᐃᕐᓗᓂ ᐆᒻᒪᖁᑎᖃᕐᕕᐅᓕᕐᓗᓂ</a:t>
            </a:r>
            <a:endParaRPr lang="en-CA" dirty="0">
              <a:solidFill>
                <a:schemeClr val="bg1"/>
              </a:solidFill>
              <a:latin typeface="Pigiarniq" panose="020B0604020202020204" charset="0"/>
            </a:endParaRPr>
          </a:p>
        </p:txBody>
      </p:sp>
      <p:pic>
        <p:nvPicPr>
          <p:cNvPr id="19" name="Graphic 18" descr="Lights On with solid fill">
            <a:extLst>
              <a:ext uri="{FF2B5EF4-FFF2-40B4-BE49-F238E27FC236}">
                <a16:creationId xmlns:a16="http://schemas.microsoft.com/office/drawing/2014/main" id="{C84F5CF7-F8D3-4F61-4C02-99E2D1FDC8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50377" y="4795586"/>
            <a:ext cx="914400" cy="914400"/>
          </a:xfrm>
          <a:prstGeom prst="rect">
            <a:avLst/>
          </a:prstGeom>
        </p:spPr>
      </p:pic>
      <p:sp>
        <p:nvSpPr>
          <p:cNvPr id="20" name="TextBox 19">
            <a:extLst>
              <a:ext uri="{FF2B5EF4-FFF2-40B4-BE49-F238E27FC236}">
                <a16:creationId xmlns:a16="http://schemas.microsoft.com/office/drawing/2014/main" id="{7CBEA9BC-C410-73CE-E08B-8720ED738B89}"/>
              </a:ext>
            </a:extLst>
          </p:cNvPr>
          <p:cNvSpPr txBox="1"/>
          <p:nvPr/>
        </p:nvSpPr>
        <p:spPr>
          <a:xfrm>
            <a:off x="11854101" y="5832806"/>
            <a:ext cx="1738645" cy="369332"/>
          </a:xfrm>
          <a:prstGeom prst="rect">
            <a:avLst/>
          </a:prstGeom>
          <a:noFill/>
        </p:spPr>
        <p:txBody>
          <a:bodyPr wrap="square" rtlCol="0">
            <a:spAutoFit/>
          </a:bodyPr>
          <a:lstStyle/>
          <a:p>
            <a:pPr algn="ctr"/>
            <a:r>
              <a:rPr lang="en-CA" b="1" dirty="0">
                <a:solidFill>
                  <a:schemeClr val="bg1"/>
                </a:solidFill>
                <a:latin typeface="Poppins" panose="00000500000000000000" pitchFamily="2" charset="0"/>
                <a:cs typeface="Poppins" panose="00000500000000000000" pitchFamily="2" charset="0"/>
              </a:rPr>
              <a:t>2030</a:t>
            </a:r>
          </a:p>
        </p:txBody>
      </p:sp>
    </p:spTree>
    <p:extLst>
      <p:ext uri="{BB962C8B-B14F-4D97-AF65-F5344CB8AC3E}">
        <p14:creationId xmlns:p14="http://schemas.microsoft.com/office/powerpoint/2010/main" val="2031038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92F3-A8AE-64FD-9558-B28024A91DE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16848F6-E32C-9931-80AA-BDC4A16FC429}"/>
              </a:ext>
            </a:extLst>
          </p:cNvPr>
          <p:cNvSpPr/>
          <p:nvPr/>
        </p:nvSpPr>
        <p:spPr>
          <a:xfrm rot="10800000" flipH="1">
            <a:off x="0" y="-18049"/>
            <a:ext cx="19170316" cy="10472991"/>
          </a:xfrm>
          <a:prstGeom prst="rect">
            <a:avLst/>
          </a:prstGeom>
          <a:gradFill>
            <a:gsLst>
              <a:gs pos="5000">
                <a:schemeClr val="tx1"/>
              </a:gs>
              <a:gs pos="51000">
                <a:schemeClr val="tx1">
                  <a:alpha val="79000"/>
                </a:schemeClr>
              </a:gs>
              <a:gs pos="86000">
                <a:schemeClr val="tx1">
                  <a:alpha val="21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BCEB94F3-5EF1-F312-7259-07E6F19B91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31" b="98382" l="9955" r="89995">
                        <a14:foregroundMark x1="39920" y1="72557" x2="51526" y2="73916"/>
                        <a14:foregroundMark x1="51526" y1="73916" x2="53327" y2="81877"/>
                        <a14:foregroundMark x1="53327" y1="81877" x2="38169" y2="87314"/>
                        <a14:foregroundMark x1="38169" y1="87314" x2="52076" y2="93528"/>
                        <a14:foregroundMark x1="52076" y1="93528" x2="66883" y2="74822"/>
                        <a14:foregroundMark x1="66883" y1="74822" x2="71686" y2="54628"/>
                        <a14:foregroundMark x1="71686" y1="54628" x2="65483" y2="59094"/>
                        <a14:foregroundMark x1="65483" y1="59094" x2="77489" y2="45178"/>
                        <a14:foregroundMark x1="77489" y1="45178" x2="74137" y2="71392"/>
                        <a14:foregroundMark x1="74137" y1="71392" x2="78189" y2="58058"/>
                        <a14:foregroundMark x1="78189" y1="58058" x2="78987" y2="22894"/>
                        <a14:foregroundMark x1="77729" y1="21581" x2="70335" y2="27573"/>
                        <a14:foregroundMark x1="70335" y1="27573" x2="67784" y2="36052"/>
                        <a14:foregroundMark x1="67784" y1="36052" x2="60880" y2="24078"/>
                        <a14:foregroundMark x1="60880" y1="24078" x2="47374" y2="9644"/>
                        <a14:foregroundMark x1="47374" y1="9644" x2="40420" y2="9385"/>
                        <a14:foregroundMark x1="40420" y1="9385" x2="56378" y2="11068"/>
                        <a14:foregroundMark x1="56378" y1="11068" x2="66883" y2="18447"/>
                        <a14:foregroundMark x1="66883" y1="18447" x2="65183" y2="15728"/>
                        <a14:foregroundMark x1="52726" y1="4725" x2="54177" y2="4725"/>
                        <a14:foregroundMark x1="44122" y1="6796" x2="27414" y2="30939"/>
                        <a14:foregroundMark x1="27414" y1="30939" x2="34317" y2="30356"/>
                        <a14:foregroundMark x1="34317" y1="30356" x2="38369" y2="26472"/>
                        <a14:foregroundMark x1="53227" y1="25825" x2="63282" y2="38447"/>
                        <a14:foregroundMark x1="39170" y1="94628" x2="46923" y2="95081"/>
                        <a14:foregroundMark x1="46923" y1="95081" x2="59280" y2="93592"/>
                        <a14:foregroundMark x1="80840" y1="38447" x2="77139" y2="75858"/>
                        <a14:foregroundMark x1="77139" y1="75858" x2="75388" y2="80971"/>
                        <a14:foregroundMark x1="63432" y1="44401" x2="81141" y2="36570"/>
                        <a14:foregroundMark x1="62131" y1="44013" x2="62131" y2="44013"/>
                        <a14:foregroundMark x1="48424" y1="15922" x2="48574" y2="31003"/>
                        <a14:foregroundMark x1="37219" y1="4531" x2="37219" y2="4531"/>
                        <a14:foregroundMark x1="82291" y1="36181" x2="81941" y2="35534"/>
                        <a14:foregroundMark x1="62781" y1="43366" x2="62631" y2="44660"/>
                        <a14:foregroundMark x1="29565" y1="88867" x2="46823" y2="90874"/>
                        <a14:foregroundMark x1="46823" y1="90874" x2="63182" y2="89320"/>
                        <a14:foregroundMark x1="63182" y1="89320" x2="49275" y2="96181"/>
                        <a14:foregroundMark x1="49275" y1="96181" x2="34017" y2="94304"/>
                        <a14:foregroundMark x1="34017" y1="94304" x2="32266" y2="93592"/>
                        <a14:foregroundMark x1="44722" y1="98382" x2="54327" y2="97346"/>
                        <a14:foregroundMark x1="51926" y1="98123" x2="53827" y2="97929"/>
                        <a14:foregroundMark x1="14707" y1="35340" x2="34717" y2="41877"/>
                        <a14:foregroundMark x1="34717" y1="41877" x2="29415" y2="42913"/>
                        <a14:foregroundMark x1="29415" y1="42913" x2="17009" y2="37476"/>
                        <a14:foregroundMark x1="17009" y1="37476" x2="23012" y2="39288"/>
                        <a14:foregroundMark x1="31316" y1="42589" x2="34667" y2="44401"/>
                        <a14:foregroundMark x1="38369" y1="70032" x2="40120" y2="66343"/>
                        <a14:backgroundMark x1="78589" y1="20841" x2="79390" y2="21683"/>
                        <a14:backgroundMark x1="79090" y1="20259" x2="79540" y2="21877"/>
                        <a14:backgroundMark x1="78289" y1="20647" x2="79240" y2="22718"/>
                        <a14:backgroundMark x1="53531" y1="98560" x2="54327" y2="98576"/>
                      </a14:backgroundRemoval>
                    </a14:imgEffect>
                  </a14:imgLayer>
                </a14:imgProps>
              </a:ext>
              <a:ext uri="{28A0092B-C50C-407E-A947-70E740481C1C}">
                <a14:useLocalDpi xmlns:a14="http://schemas.microsoft.com/office/drawing/2010/main" val="0"/>
              </a:ext>
            </a:extLst>
          </a:blip>
          <a:stretch>
            <a:fillRect/>
          </a:stretch>
        </p:blipFill>
        <p:spPr>
          <a:xfrm>
            <a:off x="8244176" y="1075460"/>
            <a:ext cx="10043824" cy="7762736"/>
          </a:xfrm>
          <a:prstGeom prst="rect">
            <a:avLst/>
          </a:prstGeom>
        </p:spPr>
      </p:pic>
      <p:sp>
        <p:nvSpPr>
          <p:cNvPr id="5" name="TextBox 4">
            <a:extLst>
              <a:ext uri="{FF2B5EF4-FFF2-40B4-BE49-F238E27FC236}">
                <a16:creationId xmlns:a16="http://schemas.microsoft.com/office/drawing/2014/main" id="{549B9993-ECC5-5F37-237D-8C61E479F18F}"/>
              </a:ext>
            </a:extLst>
          </p:cNvPr>
          <p:cNvSpPr txBox="1"/>
          <p:nvPr/>
        </p:nvSpPr>
        <p:spPr>
          <a:xfrm>
            <a:off x="1049786" y="6783524"/>
            <a:ext cx="8094214" cy="3108543"/>
          </a:xfrm>
          <a:prstGeom prst="rect">
            <a:avLst/>
          </a:prstGeom>
          <a:noFill/>
        </p:spPr>
        <p:txBody>
          <a:bodyPr wrap="square">
            <a:spAutoFit/>
          </a:bodyPr>
          <a:lstStyle/>
          <a:p>
            <a:pPr algn="l" rtl="0"/>
            <a:r>
              <a:rPr lang="en-US" sz="2800" dirty="0">
                <a:solidFill>
                  <a:schemeClr val="bg1"/>
                </a:solidFill>
              </a:rPr>
              <a:t>NNC uses a y</a:t>
            </a:r>
            <a:r>
              <a:rPr lang="en-US" sz="2800" b="0" i="0" dirty="0">
                <a:solidFill>
                  <a:schemeClr val="bg1"/>
                </a:solidFill>
                <a:effectLst/>
              </a:rPr>
              <a:t>ear-round engagement cycle with a goal of sharing information regularly and allowing for feedback from </a:t>
            </a:r>
            <a:r>
              <a:rPr lang="en-US" sz="2800" b="0" i="0" dirty="0" err="1">
                <a:solidFill>
                  <a:schemeClr val="bg1"/>
                </a:solidFill>
                <a:effectLst/>
              </a:rPr>
              <a:t>Panniqtuumiut</a:t>
            </a:r>
            <a:r>
              <a:rPr lang="en-US" sz="2800" dirty="0">
                <a:solidFill>
                  <a:schemeClr val="bg1"/>
                </a:solidFill>
              </a:rPr>
              <a:t>, Iqalungmiut and Rightsholders</a:t>
            </a:r>
            <a:endParaRPr lang="en-US" sz="2800" b="0" i="0" dirty="0">
              <a:solidFill>
                <a:schemeClr val="bg1"/>
              </a:solidFill>
              <a:effectLst/>
            </a:endParaRPr>
          </a:p>
          <a:p>
            <a:pPr algn="l" rtl="0"/>
            <a:endParaRPr lang="en-US" sz="2800" dirty="0">
              <a:solidFill>
                <a:schemeClr val="bg1"/>
              </a:solidFill>
              <a:effectLst/>
            </a:endParaRPr>
          </a:p>
          <a:p>
            <a:pPr marL="742950" lvl="1" indent="-285750">
              <a:buFont typeface="Arial" panose="020B0604020202020204" pitchFamily="34" charset="0"/>
              <a:buChar char="•"/>
            </a:pPr>
            <a:r>
              <a:rPr lang="en-US" sz="2800" b="0" i="0" dirty="0">
                <a:solidFill>
                  <a:schemeClr val="bg1"/>
                </a:solidFill>
                <a:effectLst/>
              </a:rPr>
              <a:t>Seasonal co-development of field plans</a:t>
            </a:r>
            <a:endParaRPr lang="en-US" sz="2800" dirty="0">
              <a:solidFill>
                <a:schemeClr val="bg1"/>
              </a:solidFill>
              <a:effectLst/>
            </a:endParaRPr>
          </a:p>
          <a:p>
            <a:pPr marL="742950" lvl="1" indent="-285750">
              <a:buFont typeface="Arial" panose="020B0604020202020204" pitchFamily="34" charset="0"/>
              <a:buChar char="•"/>
            </a:pPr>
            <a:r>
              <a:rPr lang="en-US" sz="2800" b="0" i="0" dirty="0">
                <a:solidFill>
                  <a:schemeClr val="bg1"/>
                </a:solidFill>
                <a:effectLst/>
              </a:rPr>
              <a:t>Community meetings, online information sharing</a:t>
            </a:r>
            <a:endParaRPr lang="en-US" sz="2800" dirty="0">
              <a:solidFill>
                <a:schemeClr val="bg1"/>
              </a:solidFill>
              <a:effectLst/>
            </a:endParaRPr>
          </a:p>
        </p:txBody>
      </p:sp>
      <p:sp>
        <p:nvSpPr>
          <p:cNvPr id="6" name="TextBox 11">
            <a:extLst>
              <a:ext uri="{FF2B5EF4-FFF2-40B4-BE49-F238E27FC236}">
                <a16:creationId xmlns:a16="http://schemas.microsoft.com/office/drawing/2014/main" id="{050E5F57-2E47-3F80-553B-A067A5D04E3B}"/>
              </a:ext>
            </a:extLst>
          </p:cNvPr>
          <p:cNvSpPr txBox="1"/>
          <p:nvPr/>
        </p:nvSpPr>
        <p:spPr>
          <a:xfrm>
            <a:off x="1049787" y="1739258"/>
            <a:ext cx="7278507" cy="632417"/>
          </a:xfrm>
          <a:prstGeom prst="rect">
            <a:avLst/>
          </a:prstGeom>
        </p:spPr>
        <p:txBody>
          <a:bodyPr wrap="square" lIns="0" tIns="0" rIns="0" bIns="0" rtlCol="0" anchor="t">
            <a:spAutoFit/>
          </a:bodyPr>
          <a:lstStyle/>
          <a:p>
            <a:pPr algn="l">
              <a:lnSpc>
                <a:spcPts val="5319"/>
              </a:lnSpc>
              <a:spcBef>
                <a:spcPct val="0"/>
              </a:spcBef>
            </a:pPr>
            <a:r>
              <a:rPr lang="en-US" sz="4000" b="1" dirty="0">
                <a:solidFill>
                  <a:schemeClr val="bg1"/>
                </a:solidFill>
                <a:latin typeface="Raleway Bold" panose="020B0604020202020204" charset="0"/>
                <a:ea typeface="Pigiarniq Bold"/>
                <a:cs typeface="Pigiarniq Bold"/>
                <a:sym typeface="Pigiarniq Bold"/>
              </a:rPr>
              <a:t>ENGAGEMENT STRATEGY</a:t>
            </a:r>
          </a:p>
        </p:txBody>
      </p:sp>
      <p:sp>
        <p:nvSpPr>
          <p:cNvPr id="7" name="TextBox 11">
            <a:extLst>
              <a:ext uri="{FF2B5EF4-FFF2-40B4-BE49-F238E27FC236}">
                <a16:creationId xmlns:a16="http://schemas.microsoft.com/office/drawing/2014/main" id="{4920AC22-6FFA-0C9C-B4A3-7B7F717CCA0D}"/>
              </a:ext>
            </a:extLst>
          </p:cNvPr>
          <p:cNvSpPr txBox="1"/>
          <p:nvPr/>
        </p:nvSpPr>
        <p:spPr>
          <a:xfrm>
            <a:off x="1049786" y="1012502"/>
            <a:ext cx="10373180" cy="620939"/>
          </a:xfrm>
          <a:prstGeom prst="rect">
            <a:avLst/>
          </a:prstGeom>
        </p:spPr>
        <p:txBody>
          <a:bodyPr wrap="square" lIns="0" tIns="0" rIns="0" bIns="0" rtlCol="0" anchor="t">
            <a:spAutoFit/>
          </a:bodyPr>
          <a:lstStyle/>
          <a:p>
            <a:pPr>
              <a:lnSpc>
                <a:spcPts val="5319"/>
              </a:lnSpc>
              <a:spcBef>
                <a:spcPct val="0"/>
              </a:spcBef>
            </a:pPr>
            <a:r>
              <a:rPr lang="iu-Cans-CA" sz="3800" b="1" dirty="0">
                <a:solidFill>
                  <a:schemeClr val="bg1"/>
                </a:solidFill>
                <a:latin typeface="Pigiarniq" panose="020B0604020202020204" charset="0"/>
              </a:rPr>
              <a:t>ᐃᓚᐅᑎᑦᑎᓂᕐᒧᑦ ᖃᓄᐃᓕᐅᕈᑕᐅᔪᒪᔪᖅ</a:t>
            </a:r>
            <a:endParaRPr lang="en-US" sz="3800" b="1" dirty="0">
              <a:solidFill>
                <a:schemeClr val="bg1"/>
              </a:solidFill>
              <a:latin typeface="Pigiarniq" panose="020B0604020202020204" charset="0"/>
              <a:ea typeface="Pigiarniq Bold"/>
              <a:cs typeface="Pigiarniq Bold"/>
              <a:sym typeface="Pigiarniq Bold"/>
            </a:endParaRPr>
          </a:p>
        </p:txBody>
      </p:sp>
      <p:sp>
        <p:nvSpPr>
          <p:cNvPr id="10" name="TextBox 9">
            <a:extLst>
              <a:ext uri="{FF2B5EF4-FFF2-40B4-BE49-F238E27FC236}">
                <a16:creationId xmlns:a16="http://schemas.microsoft.com/office/drawing/2014/main" id="{0110F21D-9842-9C8E-1E38-7E3F2E63292B}"/>
              </a:ext>
            </a:extLst>
          </p:cNvPr>
          <p:cNvSpPr txBox="1"/>
          <p:nvPr/>
        </p:nvSpPr>
        <p:spPr>
          <a:xfrm>
            <a:off x="1049786" y="2687312"/>
            <a:ext cx="8094214" cy="3862596"/>
          </a:xfrm>
          <a:prstGeom prst="rect">
            <a:avLst/>
          </a:prstGeom>
          <a:noFill/>
        </p:spPr>
        <p:txBody>
          <a:bodyPr wrap="square">
            <a:spAutoFit/>
          </a:bodyPr>
          <a:lstStyle/>
          <a:p>
            <a:r>
              <a:rPr lang="iu-Cans-CA" sz="2400" dirty="0">
                <a:solidFill>
                  <a:schemeClr val="bg1"/>
                </a:solidFill>
                <a:latin typeface="Pigiarniq" panose="020B0604020202020204" charset="0"/>
              </a:rPr>
              <a:t>ᓄᓇᕗᑦ ᓄᑭᒃᓴᐅᑏᑦ ᑯᐊᐳᕇᓴᒃᑯᑦ ᐊᑐᖃᑦᑕᖅᐳᑦ ᐊᕐᕌᒍᓕᒫᖅ ᐱᓕᕆᖃᑎᒌᖕᓂᕐᒥᒃ ᑐᕌᒐᖃᖅᖢᑎᒃ ᑐᓴᒐᒃᓴᓂᒃ ᑐᓴᐅᒪᑎᑦᑎᖃᑦᑕᕐᓂᕐᒥᒃ ᖃᑯᑎᒃᑯᑦ ᑐᓴᕐᕕᖃᕈᓐᓇᖅᑎᑦᑎᓪᓗᑎᒡᓗ ᐸᓐᓂᖅᑑᒥᐅᓂᒃ, ᐃᖃᓗᖕᒥᐅᓂᒃ ᐊᒻᒪ ᐱᔪᓐᓇᐅᑎᖃᖅᑐᓂᒃ</a:t>
            </a:r>
            <a:endParaRPr lang="en-CA" sz="2400" dirty="0">
              <a:solidFill>
                <a:schemeClr val="bg1"/>
              </a:solidFill>
              <a:latin typeface="Pigiarniq" panose="020B0604020202020204" charset="0"/>
            </a:endParaRPr>
          </a:p>
          <a:p>
            <a:r>
              <a:rPr lang="iu-Cans-CA" sz="2400" dirty="0">
                <a:solidFill>
                  <a:schemeClr val="bg1"/>
                </a:solidFill>
                <a:latin typeface="Pigiarniq" panose="020B0604020202020204" charset="0"/>
              </a:rPr>
              <a:t> </a:t>
            </a:r>
            <a:endParaRPr lang="en-CA" sz="2400" dirty="0">
              <a:solidFill>
                <a:schemeClr val="bg1"/>
              </a:solidFill>
              <a:latin typeface="Pigiarniq" panose="020B0604020202020204" charset="0"/>
            </a:endParaRPr>
          </a:p>
          <a:p>
            <a:pPr marL="742950" lvl="1" indent="-285750">
              <a:spcAft>
                <a:spcPts val="600"/>
              </a:spcAft>
              <a:buFont typeface="Arial" panose="020B0604020202020204" pitchFamily="34" charset="0"/>
              <a:buChar char="•"/>
            </a:pPr>
            <a:r>
              <a:rPr lang="iu-Cans-CA" sz="2400" dirty="0">
                <a:solidFill>
                  <a:schemeClr val="bg1"/>
                </a:solidFill>
                <a:latin typeface="Pigiarniq" panose="020B0604020202020204" charset="0"/>
              </a:rPr>
              <a:t>ᐊᕐᕌᒎᑉ ᐃᓚᐃᓐᓇᖓᓂ ᑲᑐᔾᔨᓪᓗᑎᒃᐱᕙᓪᓕᐊᑎᑦᑎᓂᖅ ᓄᓇᒥ ᐸᕐᓇᐅᑎᓂᒃ</a:t>
            </a:r>
            <a:endParaRPr lang="en-CA" sz="2400" dirty="0">
              <a:solidFill>
                <a:schemeClr val="bg1"/>
              </a:solidFill>
              <a:latin typeface="Pigiarniq" panose="020B0604020202020204" charset="0"/>
            </a:endParaRPr>
          </a:p>
          <a:p>
            <a:pPr marL="742950" lvl="1" indent="-285750">
              <a:spcAft>
                <a:spcPts val="600"/>
              </a:spcAft>
              <a:buFont typeface="Arial" panose="020B0604020202020204" pitchFamily="34" charset="0"/>
              <a:buChar char="•"/>
            </a:pPr>
            <a:r>
              <a:rPr lang="iu-Cans-CA" sz="2400" dirty="0">
                <a:solidFill>
                  <a:schemeClr val="bg1"/>
                </a:solidFill>
                <a:latin typeface="Pigiarniq" panose="020B0604020202020204" charset="0"/>
              </a:rPr>
              <a:t>ᓄᓇᓕᖕᓂ ᑲᑎᒪᑎᑦᑎᓂᖅ, ᖃᕆᑕᐅᔭᒃᑯᑦ ᑐᓴᒐᒃᓴᓂᒃ ᑐᓂᓯᖃᑦᑕᕐᓂᖅ</a:t>
            </a:r>
            <a:endParaRPr lang="en-US" sz="3600" dirty="0">
              <a:solidFill>
                <a:schemeClr val="bg1"/>
              </a:solidFill>
              <a:effectLst/>
              <a:latin typeface="Pigiarniq" panose="020B0604020202020204" charset="0"/>
            </a:endParaRPr>
          </a:p>
        </p:txBody>
      </p:sp>
      <p:sp>
        <p:nvSpPr>
          <p:cNvPr id="12" name="Freeform 18">
            <a:extLst>
              <a:ext uri="{FF2B5EF4-FFF2-40B4-BE49-F238E27FC236}">
                <a16:creationId xmlns:a16="http://schemas.microsoft.com/office/drawing/2014/main" id="{6DAAE78D-6689-003E-5138-A4BB20D73B86}"/>
              </a:ext>
            </a:extLst>
          </p:cNvPr>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5"/>
            <a:stretch>
              <a:fillRect/>
            </a:stretch>
          </a:blipFill>
        </p:spPr>
        <p:txBody>
          <a:bodyPr/>
          <a:lstStyle/>
          <a:p>
            <a:endParaRPr lang="en-CA"/>
          </a:p>
        </p:txBody>
      </p:sp>
    </p:spTree>
    <p:extLst>
      <p:ext uri="{BB962C8B-B14F-4D97-AF65-F5344CB8AC3E}">
        <p14:creationId xmlns:p14="http://schemas.microsoft.com/office/powerpoint/2010/main" val="167935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Freeform 2"/>
          <p:cNvSpPr/>
          <p:nvPr/>
        </p:nvSpPr>
        <p:spPr>
          <a:xfrm>
            <a:off x="0" y="1"/>
            <a:ext cx="18287996" cy="10287000"/>
          </a:xfrm>
          <a:custGeom>
            <a:avLst/>
            <a:gdLst/>
            <a:ahLst/>
            <a:cxnLst/>
            <a:rect l="l" t="t" r="r" b="b"/>
            <a:pathLst>
              <a:path w="18589495" h="11430283">
                <a:moveTo>
                  <a:pt x="0" y="0"/>
                </a:moveTo>
                <a:lnTo>
                  <a:pt x="18589495" y="0"/>
                </a:lnTo>
                <a:lnTo>
                  <a:pt x="18589495" y="11430283"/>
                </a:lnTo>
                <a:lnTo>
                  <a:pt x="0" y="11430283"/>
                </a:lnTo>
                <a:lnTo>
                  <a:pt x="0" y="0"/>
                </a:lnTo>
                <a:close/>
              </a:path>
            </a:pathLst>
          </a:custGeom>
          <a:blipFill>
            <a:blip r:embed="rId3"/>
            <a:stretch>
              <a:fillRect l="-897" t="-19255" r="-751" b="-16123"/>
            </a:stretch>
          </a:blipFill>
        </p:spPr>
        <p:txBody>
          <a:bodyPr/>
          <a:lstStyle/>
          <a:p>
            <a:endParaRPr lang="en-CA"/>
          </a:p>
        </p:txBody>
      </p:sp>
      <p:grpSp>
        <p:nvGrpSpPr>
          <p:cNvPr id="3" name="Group 3"/>
          <p:cNvGrpSpPr/>
          <p:nvPr/>
        </p:nvGrpSpPr>
        <p:grpSpPr>
          <a:xfrm>
            <a:off x="0" y="248113"/>
            <a:ext cx="18288000" cy="2589873"/>
            <a:chOff x="0" y="0"/>
            <a:chExt cx="4816593" cy="682106"/>
          </a:xfrm>
        </p:grpSpPr>
        <p:sp>
          <p:nvSpPr>
            <p:cNvPr id="4" name="Freeform 4"/>
            <p:cNvSpPr/>
            <p:nvPr/>
          </p:nvSpPr>
          <p:spPr>
            <a:xfrm>
              <a:off x="0" y="0"/>
              <a:ext cx="4816592" cy="682106"/>
            </a:xfrm>
            <a:custGeom>
              <a:avLst/>
              <a:gdLst/>
              <a:ahLst/>
              <a:cxnLst/>
              <a:rect l="l" t="t" r="r" b="b"/>
              <a:pathLst>
                <a:path w="4816592" h="682106">
                  <a:moveTo>
                    <a:pt x="0" y="0"/>
                  </a:moveTo>
                  <a:lnTo>
                    <a:pt x="4816592" y="0"/>
                  </a:lnTo>
                  <a:lnTo>
                    <a:pt x="4816592" y="682106"/>
                  </a:lnTo>
                  <a:lnTo>
                    <a:pt x="0" y="682106"/>
                  </a:lnTo>
                  <a:close/>
                </a:path>
              </a:pathLst>
            </a:custGeom>
            <a:solidFill>
              <a:srgbClr val="0EA74D"/>
            </a:solidFill>
          </p:spPr>
          <p:txBody>
            <a:bodyPr/>
            <a:lstStyle/>
            <a:p>
              <a:endParaRPr lang="en-CA"/>
            </a:p>
          </p:txBody>
        </p:sp>
        <p:sp>
          <p:nvSpPr>
            <p:cNvPr id="5" name="TextBox 5"/>
            <p:cNvSpPr txBox="1"/>
            <p:nvPr/>
          </p:nvSpPr>
          <p:spPr>
            <a:xfrm>
              <a:off x="0" y="-38100"/>
              <a:ext cx="4816593" cy="72020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2687315"/>
            <a:chOff x="0" y="0"/>
            <a:chExt cx="4816593" cy="707770"/>
          </a:xfrm>
        </p:grpSpPr>
        <p:sp>
          <p:nvSpPr>
            <p:cNvPr id="7" name="Freeform 7"/>
            <p:cNvSpPr/>
            <p:nvPr/>
          </p:nvSpPr>
          <p:spPr>
            <a:xfrm>
              <a:off x="0" y="0"/>
              <a:ext cx="4816592" cy="707770"/>
            </a:xfrm>
            <a:custGeom>
              <a:avLst/>
              <a:gdLst/>
              <a:ahLst/>
              <a:cxnLst/>
              <a:rect l="l" t="t" r="r" b="b"/>
              <a:pathLst>
                <a:path w="4816592" h="707770">
                  <a:moveTo>
                    <a:pt x="0" y="0"/>
                  </a:moveTo>
                  <a:lnTo>
                    <a:pt x="4816592" y="0"/>
                  </a:lnTo>
                  <a:lnTo>
                    <a:pt x="4816592" y="707770"/>
                  </a:lnTo>
                  <a:lnTo>
                    <a:pt x="0" y="707770"/>
                  </a:lnTo>
                  <a:close/>
                </a:path>
              </a:pathLst>
            </a:custGeom>
            <a:solidFill>
              <a:srgbClr val="000201"/>
            </a:solidFill>
          </p:spPr>
          <p:txBody>
            <a:bodyPr/>
            <a:lstStyle/>
            <a:p>
              <a:endParaRPr lang="en-CA"/>
            </a:p>
          </p:txBody>
        </p:sp>
        <p:sp>
          <p:nvSpPr>
            <p:cNvPr id="8" name="TextBox 8"/>
            <p:cNvSpPr txBox="1"/>
            <p:nvPr/>
          </p:nvSpPr>
          <p:spPr>
            <a:xfrm>
              <a:off x="0" y="-38100"/>
              <a:ext cx="4816593" cy="74587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200" y="2693326"/>
            <a:ext cx="18425450" cy="7593674"/>
            <a:chOff x="0" y="-38100"/>
            <a:chExt cx="4852794" cy="1999980"/>
          </a:xfrm>
        </p:grpSpPr>
        <p:sp>
          <p:nvSpPr>
            <p:cNvPr id="10" name="Freeform 10"/>
            <p:cNvSpPr/>
            <p:nvPr/>
          </p:nvSpPr>
          <p:spPr>
            <a:xfrm>
              <a:off x="0" y="0"/>
              <a:ext cx="4852794" cy="1961880"/>
            </a:xfrm>
            <a:custGeom>
              <a:avLst/>
              <a:gdLst/>
              <a:ahLst/>
              <a:cxnLst/>
              <a:rect l="l" t="t" r="r" b="b"/>
              <a:pathLst>
                <a:path w="4852794" h="1961880">
                  <a:moveTo>
                    <a:pt x="0" y="0"/>
                  </a:moveTo>
                  <a:lnTo>
                    <a:pt x="4852794" y="0"/>
                  </a:lnTo>
                  <a:lnTo>
                    <a:pt x="4852794" y="1961880"/>
                  </a:lnTo>
                  <a:lnTo>
                    <a:pt x="0" y="1961880"/>
                  </a:lnTo>
                  <a:close/>
                </a:path>
              </a:pathLst>
            </a:custGeom>
            <a:solidFill>
              <a:srgbClr val="000201">
                <a:alpha val="60000"/>
              </a:srgbClr>
            </a:solidFill>
          </p:spPr>
          <p:txBody>
            <a:bodyPr/>
            <a:lstStyle/>
            <a:p>
              <a:endParaRPr lang="en-CA"/>
            </a:p>
          </p:txBody>
        </p:sp>
        <p:sp>
          <p:nvSpPr>
            <p:cNvPr id="11" name="TextBox 11"/>
            <p:cNvSpPr txBox="1"/>
            <p:nvPr/>
          </p:nvSpPr>
          <p:spPr>
            <a:xfrm>
              <a:off x="0" y="-38100"/>
              <a:ext cx="4852794" cy="19999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15368" y="608884"/>
            <a:ext cx="10257265" cy="655629"/>
          </a:xfrm>
          <a:prstGeom prst="rect">
            <a:avLst/>
          </a:prstGeom>
        </p:spPr>
        <p:txBody>
          <a:bodyPr lIns="0" tIns="0" rIns="0" bIns="0" rtlCol="0" anchor="t">
            <a:spAutoFit/>
          </a:bodyPr>
          <a:lstStyle/>
          <a:p>
            <a:pPr algn="ctr">
              <a:lnSpc>
                <a:spcPts val="5599"/>
              </a:lnSpc>
            </a:pPr>
            <a:r>
              <a:rPr lang="iu-Cans-CA" sz="3800" b="1" dirty="0">
                <a:solidFill>
                  <a:schemeClr val="bg1"/>
                </a:solidFill>
                <a:latin typeface="Pigiarniq" panose="020B0604020202020204" charset="0"/>
              </a:rPr>
              <a:t>ᑭᓱᓂᒃ ᐱᔭᕇᖅᓯᓂᐊᕐᒪᖔᑦᑕ 2025-ᒥ</a:t>
            </a:r>
            <a:endParaRPr lang="en-US" sz="3800" b="1" dirty="0">
              <a:solidFill>
                <a:schemeClr val="bg1"/>
              </a:solidFill>
              <a:latin typeface="Pigiarniq" panose="020B0604020202020204" charset="0"/>
              <a:ea typeface="Raleway Bold"/>
              <a:cs typeface="Raleway Bold"/>
              <a:sym typeface="Raleway Bold"/>
            </a:endParaRPr>
          </a:p>
        </p:txBody>
      </p:sp>
      <p:sp>
        <p:nvSpPr>
          <p:cNvPr id="13" name="TextBox 13"/>
          <p:cNvSpPr txBox="1"/>
          <p:nvPr/>
        </p:nvSpPr>
        <p:spPr>
          <a:xfrm>
            <a:off x="4015368" y="1466850"/>
            <a:ext cx="10257265" cy="679504"/>
          </a:xfrm>
          <a:prstGeom prst="rect">
            <a:avLst/>
          </a:prstGeom>
        </p:spPr>
        <p:txBody>
          <a:bodyPr lIns="0" tIns="0" rIns="0" bIns="0" rtlCol="0" anchor="t">
            <a:spAutoFit/>
          </a:bodyPr>
          <a:lstStyle/>
          <a:p>
            <a:pPr algn="ctr">
              <a:lnSpc>
                <a:spcPts val="5599"/>
              </a:lnSpc>
            </a:pPr>
            <a:r>
              <a:rPr lang="en-US" sz="3999" b="1">
                <a:solidFill>
                  <a:srgbClr val="F8F8F8"/>
                </a:solidFill>
                <a:latin typeface="Raleway Bold"/>
                <a:ea typeface="Raleway Bold"/>
                <a:cs typeface="Raleway Bold"/>
                <a:sym typeface="Raleway Bold"/>
              </a:rPr>
              <a:t>WHAT WE ACCOMPLISHED IN 2025</a:t>
            </a:r>
          </a:p>
        </p:txBody>
      </p:sp>
      <p:sp>
        <p:nvSpPr>
          <p:cNvPr id="14" name="TextBox 14"/>
          <p:cNvSpPr txBox="1"/>
          <p:nvPr/>
        </p:nvSpPr>
        <p:spPr>
          <a:xfrm>
            <a:off x="10510690" y="3241802"/>
            <a:ext cx="7267924" cy="6436314"/>
          </a:xfrm>
          <a:prstGeom prst="rect">
            <a:avLst/>
          </a:prstGeom>
        </p:spPr>
        <p:txBody>
          <a:bodyPr lIns="0" tIns="0" rIns="0" bIns="0" rtlCol="0" anchor="t">
            <a:spAutoFit/>
          </a:bodyPr>
          <a:lstStyle/>
          <a:p>
            <a:pPr algn="l">
              <a:lnSpc>
                <a:spcPts val="4199"/>
              </a:lnSpc>
            </a:pPr>
            <a:r>
              <a:rPr lang="en-US" sz="2999" dirty="0">
                <a:solidFill>
                  <a:srgbClr val="FFFFFF"/>
                </a:solidFill>
                <a:latin typeface="Poppins"/>
                <a:ea typeface="Poppins"/>
                <a:cs typeface="Poppins"/>
                <a:sym typeface="Poppins"/>
              </a:rPr>
              <a:t>Secured federal funding to support field data collection</a:t>
            </a:r>
          </a:p>
          <a:p>
            <a:pPr algn="l">
              <a:lnSpc>
                <a:spcPts val="4199"/>
              </a:lnSpc>
            </a:pPr>
            <a:endParaRPr lang="en-US" sz="2999" dirty="0">
              <a:solidFill>
                <a:srgbClr val="FFFFFF"/>
              </a:solidFill>
              <a:latin typeface="Poppins"/>
              <a:ea typeface="Poppins"/>
              <a:cs typeface="Poppins"/>
              <a:sym typeface="Poppins"/>
            </a:endParaRPr>
          </a:p>
          <a:p>
            <a:pPr algn="l">
              <a:lnSpc>
                <a:spcPts val="4199"/>
              </a:lnSpc>
            </a:pPr>
            <a:r>
              <a:rPr lang="en-US" sz="2999" dirty="0">
                <a:solidFill>
                  <a:srgbClr val="FFFFFF"/>
                </a:solidFill>
                <a:latin typeface="Poppins"/>
                <a:ea typeface="Poppins"/>
                <a:cs typeface="Poppins"/>
                <a:sym typeface="Poppins"/>
              </a:rPr>
              <a:t>Shared summer field data collection plans with HTAs prior to season</a:t>
            </a:r>
          </a:p>
          <a:p>
            <a:pPr algn="l">
              <a:lnSpc>
                <a:spcPts val="4199"/>
              </a:lnSpc>
            </a:pPr>
            <a:endParaRPr lang="en-US" sz="2999" dirty="0">
              <a:solidFill>
                <a:srgbClr val="FFFFFF"/>
              </a:solidFill>
              <a:latin typeface="Poppins"/>
              <a:ea typeface="Poppins"/>
              <a:cs typeface="Poppins"/>
              <a:sym typeface="Poppins"/>
            </a:endParaRPr>
          </a:p>
          <a:p>
            <a:pPr algn="l">
              <a:lnSpc>
                <a:spcPts val="4199"/>
              </a:lnSpc>
            </a:pPr>
            <a:r>
              <a:rPr lang="en-US" sz="2999" dirty="0">
                <a:solidFill>
                  <a:srgbClr val="FFFFFF"/>
                </a:solidFill>
                <a:latin typeface="Poppins"/>
                <a:ea typeface="Poppins"/>
                <a:cs typeface="Poppins"/>
                <a:sym typeface="Poppins"/>
              </a:rPr>
              <a:t>Completed the first data collection season</a:t>
            </a:r>
          </a:p>
          <a:p>
            <a:pPr algn="l">
              <a:lnSpc>
                <a:spcPts val="4199"/>
              </a:lnSpc>
            </a:pPr>
            <a:r>
              <a:rPr lang="en-US" sz="2999" dirty="0">
                <a:solidFill>
                  <a:srgbClr val="FFFFFF"/>
                </a:solidFill>
                <a:latin typeface="Poppins"/>
                <a:ea typeface="Poppins"/>
                <a:cs typeface="Poppins"/>
                <a:sym typeface="Poppins"/>
              </a:rPr>
              <a:t>	</a:t>
            </a:r>
            <a:r>
              <a:rPr lang="en-US" sz="2400" dirty="0">
                <a:solidFill>
                  <a:srgbClr val="FFFFFF"/>
                </a:solidFill>
                <a:latin typeface="Poppins"/>
                <a:ea typeface="Poppins"/>
                <a:cs typeface="Poppins"/>
                <a:sym typeface="Poppins"/>
              </a:rPr>
              <a:t>Terrestrial and Wildlife</a:t>
            </a:r>
          </a:p>
          <a:p>
            <a:pPr algn="l">
              <a:lnSpc>
                <a:spcPts val="4199"/>
              </a:lnSpc>
            </a:pPr>
            <a:r>
              <a:rPr lang="en-US" sz="2400" dirty="0">
                <a:solidFill>
                  <a:srgbClr val="FFFFFF"/>
                </a:solidFill>
                <a:latin typeface="Poppins"/>
                <a:ea typeface="Poppins"/>
                <a:cs typeface="Poppins"/>
                <a:sym typeface="Poppins"/>
              </a:rPr>
              <a:t>	Ground Studies</a:t>
            </a:r>
          </a:p>
          <a:p>
            <a:pPr algn="l">
              <a:lnSpc>
                <a:spcPts val="4199"/>
              </a:lnSpc>
            </a:pPr>
            <a:r>
              <a:rPr lang="en-US" sz="2400" dirty="0">
                <a:solidFill>
                  <a:srgbClr val="FFFFFF"/>
                </a:solidFill>
                <a:latin typeface="Poppins"/>
                <a:ea typeface="Poppins"/>
                <a:cs typeface="Poppins"/>
                <a:sym typeface="Poppins"/>
              </a:rPr>
              <a:t>	Archaeology</a:t>
            </a:r>
          </a:p>
          <a:p>
            <a:pPr algn="l">
              <a:lnSpc>
                <a:spcPts val="4199"/>
              </a:lnSpc>
            </a:pPr>
            <a:r>
              <a:rPr lang="en-US" sz="2400" dirty="0">
                <a:solidFill>
                  <a:srgbClr val="FFFFFF"/>
                </a:solidFill>
                <a:latin typeface="Poppins"/>
                <a:ea typeface="Poppins"/>
                <a:cs typeface="Poppins"/>
                <a:sym typeface="Poppins"/>
              </a:rPr>
              <a:t>	Aquatics</a:t>
            </a:r>
          </a:p>
        </p:txBody>
      </p:sp>
      <p:sp>
        <p:nvSpPr>
          <p:cNvPr id="15" name="Freeform 15"/>
          <p:cNvSpPr/>
          <p:nvPr/>
        </p:nvSpPr>
        <p:spPr>
          <a:xfrm>
            <a:off x="9481990" y="3502167"/>
            <a:ext cx="609076" cy="558066"/>
          </a:xfrm>
          <a:custGeom>
            <a:avLst/>
            <a:gdLst/>
            <a:ahLst/>
            <a:cxnLst/>
            <a:rect l="l" t="t" r="r" b="b"/>
            <a:pathLst>
              <a:path w="609076" h="558066">
                <a:moveTo>
                  <a:pt x="0" y="0"/>
                </a:moveTo>
                <a:lnTo>
                  <a:pt x="609077" y="0"/>
                </a:lnTo>
                <a:lnTo>
                  <a:pt x="609077"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6" name="Freeform 16"/>
          <p:cNvSpPr/>
          <p:nvPr/>
        </p:nvSpPr>
        <p:spPr>
          <a:xfrm>
            <a:off x="9481990" y="5107144"/>
            <a:ext cx="609076" cy="558066"/>
          </a:xfrm>
          <a:custGeom>
            <a:avLst/>
            <a:gdLst/>
            <a:ahLst/>
            <a:cxnLst/>
            <a:rect l="l" t="t" r="r" b="b"/>
            <a:pathLst>
              <a:path w="609076" h="558066">
                <a:moveTo>
                  <a:pt x="0" y="0"/>
                </a:moveTo>
                <a:lnTo>
                  <a:pt x="609077" y="0"/>
                </a:lnTo>
                <a:lnTo>
                  <a:pt x="609077" y="558067"/>
                </a:lnTo>
                <a:lnTo>
                  <a:pt x="0" y="558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7" name="Freeform 17"/>
          <p:cNvSpPr/>
          <p:nvPr/>
        </p:nvSpPr>
        <p:spPr>
          <a:xfrm>
            <a:off x="9481990" y="6717316"/>
            <a:ext cx="609076" cy="558066"/>
          </a:xfrm>
          <a:custGeom>
            <a:avLst/>
            <a:gdLst/>
            <a:ahLst/>
            <a:cxnLst/>
            <a:rect l="l" t="t" r="r" b="b"/>
            <a:pathLst>
              <a:path w="609076" h="558066">
                <a:moveTo>
                  <a:pt x="0" y="0"/>
                </a:moveTo>
                <a:lnTo>
                  <a:pt x="609077" y="0"/>
                </a:lnTo>
                <a:lnTo>
                  <a:pt x="609077"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8" name="TextBox 18"/>
          <p:cNvSpPr txBox="1"/>
          <p:nvPr/>
        </p:nvSpPr>
        <p:spPr>
          <a:xfrm>
            <a:off x="1567230" y="3198757"/>
            <a:ext cx="7267924" cy="6894195"/>
          </a:xfrm>
          <a:prstGeom prst="rect">
            <a:avLst/>
          </a:prstGeom>
        </p:spPr>
        <p:txBody>
          <a:bodyPr lIns="0" tIns="0" rIns="0" bIns="0" rtlCol="0" anchor="t">
            <a:spAutoFit/>
          </a:bodyPr>
          <a:lstStyle/>
          <a:p>
            <a:pPr>
              <a:lnSpc>
                <a:spcPts val="4199"/>
              </a:lnSpc>
            </a:pPr>
            <a:r>
              <a:rPr lang="iu-Cans-CA" sz="2800" dirty="0">
                <a:solidFill>
                  <a:schemeClr val="bg1"/>
                </a:solidFill>
                <a:latin typeface="Pigiarniq" panose="020B0604020202020204" charset="0"/>
              </a:rPr>
              <a:t>ᒐᕙᒪᑐᖃᒃᑯᓐᓂᑦ ᑮᓇᐅᔭᖃᖅᑎᑕᐅᓪᓗᑎᒃ ᐃᑲᔪᖅᑐᐃᔾᔪᑎᒃᓴᓂᒃ  ᓯᓚᒥ ᖃᐅᔨᓴᖅᑕᐅᓂᑯᐃᑦ ᑲᑎᖅᓱᖅᑕᐅᕙᓪᓕᐊᓂᖏᓐᓄᑦ</a:t>
            </a:r>
            <a:endParaRPr lang="en-CA" sz="2800" dirty="0">
              <a:solidFill>
                <a:schemeClr val="bg1"/>
              </a:solidFill>
              <a:latin typeface="Pigiarniq" panose="020B0604020202020204" charset="0"/>
            </a:endParaRPr>
          </a:p>
          <a:p>
            <a:pPr>
              <a:lnSpc>
                <a:spcPts val="4199"/>
              </a:lnSpc>
            </a:pPr>
            <a:endParaRPr lang="en-US" sz="2800" dirty="0">
              <a:solidFill>
                <a:schemeClr val="bg1"/>
              </a:solidFill>
              <a:latin typeface="Pigiarniq" panose="020B0604020202020204" charset="0"/>
              <a:ea typeface="Poppins"/>
              <a:cs typeface="Poppins"/>
              <a:sym typeface="Poppins"/>
            </a:endParaRPr>
          </a:p>
          <a:p>
            <a:pPr>
              <a:lnSpc>
                <a:spcPts val="4199"/>
              </a:lnSpc>
            </a:pPr>
            <a:r>
              <a:rPr lang="iu-Cans-CA" sz="2800" dirty="0">
                <a:solidFill>
                  <a:schemeClr val="bg1"/>
                </a:solidFill>
                <a:latin typeface="Pigiarniq" panose="020B0604020202020204" charset="0"/>
              </a:rPr>
              <a:t>ᐋᖅᑭᒃᓱᐃᖃᑎᖃᖅᖢᑎᒃ ᐊᐅᔭᒃᑯᑦ ᓄᓇᒥ ᑎᑎᕋᖅᓯᒪᔪᓂᒃ ᑲᑎᖅᓱᐃᓂᕐᒧᑦ ᐱᕙᒌᔭᖅᑕᐅᓯᒪᔪᓂᒃ ᐊᖑᓇᓱᒃᑐᓕᕆᔨᒃᑯᑦ</a:t>
            </a:r>
            <a:endParaRPr lang="en-CA" sz="2800" dirty="0">
              <a:solidFill>
                <a:schemeClr val="bg1"/>
              </a:solidFill>
              <a:latin typeface="Pigiarniq" panose="020B0604020202020204" charset="0"/>
            </a:endParaRPr>
          </a:p>
          <a:p>
            <a:pPr>
              <a:lnSpc>
                <a:spcPts val="4199"/>
              </a:lnSpc>
            </a:pPr>
            <a:endParaRPr lang="en-US" sz="2800" dirty="0">
              <a:solidFill>
                <a:schemeClr val="bg1"/>
              </a:solidFill>
              <a:latin typeface="Pigiarniq" panose="020B0604020202020204" charset="0"/>
              <a:ea typeface="Poppins"/>
              <a:cs typeface="Poppins"/>
              <a:sym typeface="Poppins"/>
            </a:endParaRPr>
          </a:p>
          <a:p>
            <a:r>
              <a:rPr lang="iu-Cans-CA" sz="2800" dirty="0">
                <a:solidFill>
                  <a:schemeClr val="bg1"/>
                </a:solidFill>
                <a:latin typeface="Pigiarniq" panose="020B0604020202020204" charset="0"/>
              </a:rPr>
              <a:t>ᐱᐊᓂᒃᓯᓚᐅᖅᑐᖅ ᓯᕗᓪᓕᖅᐹᒥ ᑎᑎᖅᑲᓂᒃ ᑲᑎᖅᓱᕐᓇᐅᑎᓪᓗᒍ </a:t>
            </a:r>
            <a:endParaRPr lang="en-CA" sz="2800" dirty="0">
              <a:solidFill>
                <a:schemeClr val="bg1"/>
              </a:solidFill>
              <a:latin typeface="Pigiarniq" panose="020B0604020202020204" charset="0"/>
            </a:endParaRPr>
          </a:p>
          <a:p>
            <a:pPr>
              <a:spcAft>
                <a:spcPts val="600"/>
              </a:spcAft>
            </a:pPr>
            <a:r>
              <a:rPr lang="en-US" sz="2800" dirty="0">
                <a:solidFill>
                  <a:schemeClr val="bg1"/>
                </a:solidFill>
                <a:latin typeface="Pigiarniq" panose="020B0604020202020204" charset="0"/>
                <a:ea typeface="Poppins"/>
                <a:cs typeface="Poppins"/>
                <a:sym typeface="Poppins"/>
              </a:rPr>
              <a:t>	</a:t>
            </a:r>
            <a:r>
              <a:rPr lang="iu-Cans-CA" sz="2400" dirty="0">
                <a:solidFill>
                  <a:schemeClr val="bg1"/>
                </a:solidFill>
                <a:latin typeface="Pigiarniq" panose="020B0604020202020204" charset="0"/>
              </a:rPr>
              <a:t>ᓄᓇᒥᐅᑕᐃᑦ ᐊᒻᒪᓗ ᓂᕐᔪᑏᓪᓗ</a:t>
            </a:r>
            <a:endParaRPr lang="en-CA" sz="2400" dirty="0">
              <a:solidFill>
                <a:schemeClr val="bg1"/>
              </a:solidFill>
              <a:latin typeface="Pigiarniq" panose="020B0604020202020204" charset="0"/>
            </a:endParaRPr>
          </a:p>
          <a:p>
            <a:pPr>
              <a:spcAft>
                <a:spcPts val="600"/>
              </a:spcAft>
            </a:pPr>
            <a:r>
              <a:rPr lang="en-CA" sz="2400" dirty="0">
                <a:solidFill>
                  <a:schemeClr val="bg1"/>
                </a:solidFill>
                <a:latin typeface="Pigiarniq" panose="020B0604020202020204" charset="0"/>
              </a:rPr>
              <a:t>	</a:t>
            </a:r>
            <a:r>
              <a:rPr lang="iu-Cans-CA" sz="2400" dirty="0">
                <a:solidFill>
                  <a:schemeClr val="bg1"/>
                </a:solidFill>
                <a:latin typeface="Pigiarniq" panose="020B0604020202020204" charset="0"/>
              </a:rPr>
              <a:t>ᓄᓇᒥ ᖃᐅᔨᓴᕐᓂᖅ</a:t>
            </a:r>
            <a:endParaRPr lang="en-CA" sz="2400" dirty="0">
              <a:solidFill>
                <a:schemeClr val="bg1"/>
              </a:solidFill>
              <a:latin typeface="Pigiarniq" panose="020B0604020202020204" charset="0"/>
            </a:endParaRPr>
          </a:p>
          <a:p>
            <a:pPr>
              <a:spcAft>
                <a:spcPts val="600"/>
              </a:spcAft>
            </a:pPr>
            <a:r>
              <a:rPr lang="en-CA" sz="2400" dirty="0">
                <a:solidFill>
                  <a:schemeClr val="bg1"/>
                </a:solidFill>
                <a:latin typeface="Pigiarniq" panose="020B0604020202020204" charset="0"/>
              </a:rPr>
              <a:t>	</a:t>
            </a:r>
            <a:r>
              <a:rPr lang="iu-Cans-CA" sz="2400" dirty="0">
                <a:solidFill>
                  <a:schemeClr val="bg1"/>
                </a:solidFill>
                <a:latin typeface="Pigiarniq" panose="020B0604020202020204" charset="0"/>
              </a:rPr>
              <a:t>ᐃᑦᑕᕐᓂᓴᓕᕆᓂᖅ</a:t>
            </a:r>
            <a:endParaRPr lang="en-CA" sz="2400" dirty="0">
              <a:solidFill>
                <a:schemeClr val="bg1"/>
              </a:solidFill>
              <a:latin typeface="Pigiarniq" panose="020B0604020202020204" charset="0"/>
            </a:endParaRPr>
          </a:p>
          <a:p>
            <a:pPr>
              <a:spcAft>
                <a:spcPts val="600"/>
              </a:spcAft>
            </a:pPr>
            <a:r>
              <a:rPr lang="en-CA" sz="2400" dirty="0">
                <a:solidFill>
                  <a:schemeClr val="bg1"/>
                </a:solidFill>
                <a:latin typeface="Pigiarniq" panose="020B0604020202020204" charset="0"/>
              </a:rPr>
              <a:t>	</a:t>
            </a:r>
            <a:r>
              <a:rPr lang="iu-Cans-CA" sz="2400" dirty="0">
                <a:solidFill>
                  <a:schemeClr val="bg1"/>
                </a:solidFill>
                <a:latin typeface="Pigiarniq" panose="020B0604020202020204" charset="0"/>
              </a:rPr>
              <a:t>ᐃᒪᕐᒥᐅᑕᓕᕆᔩᑦ</a:t>
            </a:r>
            <a:endParaRPr lang="en-US" sz="2400" dirty="0">
              <a:solidFill>
                <a:schemeClr val="bg1"/>
              </a:solidFill>
              <a:latin typeface="Pigiarniq" panose="020B0604020202020204" charset="0"/>
              <a:ea typeface="Poppins"/>
              <a:cs typeface="Poppins"/>
              <a:sym typeface="Poppins"/>
            </a:endParaRPr>
          </a:p>
        </p:txBody>
      </p:sp>
      <p:sp>
        <p:nvSpPr>
          <p:cNvPr id="19" name="Freeform 19"/>
          <p:cNvSpPr/>
          <p:nvPr/>
        </p:nvSpPr>
        <p:spPr>
          <a:xfrm>
            <a:off x="673678" y="7697018"/>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0" name="Freeform 20"/>
          <p:cNvSpPr/>
          <p:nvPr/>
        </p:nvSpPr>
        <p:spPr>
          <a:xfrm>
            <a:off x="615856" y="5844015"/>
            <a:ext cx="609076" cy="558066"/>
          </a:xfrm>
          <a:custGeom>
            <a:avLst/>
            <a:gdLst/>
            <a:ahLst/>
            <a:cxnLst/>
            <a:rect l="l" t="t" r="r" b="b"/>
            <a:pathLst>
              <a:path w="609076" h="558066">
                <a:moveTo>
                  <a:pt x="0" y="0"/>
                </a:moveTo>
                <a:lnTo>
                  <a:pt x="609076" y="0"/>
                </a:lnTo>
                <a:lnTo>
                  <a:pt x="609076" y="558067"/>
                </a:lnTo>
                <a:lnTo>
                  <a:pt x="0" y="558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1" name="Freeform 21"/>
          <p:cNvSpPr/>
          <p:nvPr/>
        </p:nvSpPr>
        <p:spPr>
          <a:xfrm>
            <a:off x="678932" y="3523428"/>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2" name="Freeform 22"/>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TextBox 2"/>
          <p:cNvSpPr txBox="1"/>
          <p:nvPr/>
        </p:nvSpPr>
        <p:spPr>
          <a:xfrm>
            <a:off x="3191410" y="320621"/>
            <a:ext cx="12859633" cy="708079"/>
          </a:xfrm>
          <a:prstGeom prst="rect">
            <a:avLst/>
          </a:prstGeom>
        </p:spPr>
        <p:txBody>
          <a:bodyPr lIns="0" tIns="0" rIns="0" bIns="0" rtlCol="0" anchor="t">
            <a:spAutoFit/>
          </a:bodyPr>
          <a:lstStyle/>
          <a:p>
            <a:pPr algn="ctr">
              <a:lnSpc>
                <a:spcPts val="5599"/>
              </a:lnSpc>
              <a:spcBef>
                <a:spcPct val="0"/>
              </a:spcBef>
            </a:pPr>
            <a:endParaRPr/>
          </a:p>
        </p:txBody>
      </p:sp>
      <p:sp>
        <p:nvSpPr>
          <p:cNvPr id="19" name="TextBox 19"/>
          <p:cNvSpPr txBox="1"/>
          <p:nvPr/>
        </p:nvSpPr>
        <p:spPr>
          <a:xfrm>
            <a:off x="1028700" y="483573"/>
            <a:ext cx="11941712" cy="643894"/>
          </a:xfrm>
          <a:prstGeom prst="rect">
            <a:avLst/>
          </a:prstGeom>
        </p:spPr>
        <p:txBody>
          <a:bodyPr wrap="square" lIns="0" tIns="0" rIns="0" bIns="0" rtlCol="0" anchor="t">
            <a:spAutoFit/>
          </a:bodyPr>
          <a:lstStyle/>
          <a:p>
            <a:pPr>
              <a:lnSpc>
                <a:spcPts val="5599"/>
              </a:lnSpc>
              <a:spcBef>
                <a:spcPct val="0"/>
              </a:spcBef>
            </a:pPr>
            <a:r>
              <a:rPr lang="iu-Cans-CA" sz="3600" b="1" dirty="0">
                <a:solidFill>
                  <a:schemeClr val="bg1"/>
                </a:solidFill>
                <a:latin typeface="Pigiarniq" panose="020B0604020202020204" charset="0"/>
              </a:rPr>
              <a:t>ᑲᓇᑕᒥ-ᐱᕈᖅᑎᑦᑎᕙᓪᓕᐊᓂᕐᒧᑦ ᐱᓕᕆᐊᒃᓴᑦ ᑎᑎᕋᖅᓯᒪᔪᑦ</a:t>
            </a:r>
            <a:endParaRPr lang="en-US" sz="6000" b="1" dirty="0">
              <a:solidFill>
                <a:schemeClr val="bg1"/>
              </a:solidFill>
              <a:latin typeface="Pigiarniq" panose="020B0604020202020204" charset="0"/>
              <a:ea typeface="Raleway Bold"/>
              <a:cs typeface="Raleway Bold"/>
              <a:sym typeface="Raleway Bold"/>
            </a:endParaRPr>
          </a:p>
        </p:txBody>
      </p:sp>
      <p:sp>
        <p:nvSpPr>
          <p:cNvPr id="20" name="TextBox 20"/>
          <p:cNvSpPr txBox="1"/>
          <p:nvPr/>
        </p:nvSpPr>
        <p:spPr>
          <a:xfrm>
            <a:off x="1028700" y="1274689"/>
            <a:ext cx="10684712" cy="679504"/>
          </a:xfrm>
          <a:prstGeom prst="rect">
            <a:avLst/>
          </a:prstGeom>
        </p:spPr>
        <p:txBody>
          <a:bodyPr lIns="0" tIns="0" rIns="0" bIns="0" rtlCol="0" anchor="t">
            <a:spAutoFit/>
          </a:bodyPr>
          <a:lstStyle/>
          <a:p>
            <a:pPr algn="l">
              <a:lnSpc>
                <a:spcPts val="5599"/>
              </a:lnSpc>
              <a:spcBef>
                <a:spcPct val="0"/>
              </a:spcBef>
            </a:pPr>
            <a:r>
              <a:rPr lang="en-US" sz="3999" b="1">
                <a:solidFill>
                  <a:srgbClr val="FFFFFF"/>
                </a:solidFill>
                <a:latin typeface="Raleway Bold"/>
                <a:ea typeface="Raleway Bold"/>
                <a:cs typeface="Raleway Bold"/>
                <a:sym typeface="Raleway Bold"/>
              </a:rPr>
              <a:t>NATION-BUILDING PROJECTS LIST</a:t>
            </a:r>
          </a:p>
        </p:txBody>
      </p:sp>
      <p:sp>
        <p:nvSpPr>
          <p:cNvPr id="22" name="Freeform 22"/>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2"/>
            <a:stretch>
              <a:fillRect/>
            </a:stretch>
          </a:blipFill>
        </p:spPr>
        <p:txBody>
          <a:bodyPr/>
          <a:lstStyle/>
          <a:p>
            <a:endParaRPr lang="en-CA"/>
          </a:p>
        </p:txBody>
      </p:sp>
      <p:pic>
        <p:nvPicPr>
          <p:cNvPr id="24" name="Picture 23">
            <a:extLst>
              <a:ext uri="{FF2B5EF4-FFF2-40B4-BE49-F238E27FC236}">
                <a16:creationId xmlns:a16="http://schemas.microsoft.com/office/drawing/2014/main" id="{0D3890FC-3243-7BDB-9D41-E7DD834D3093}"/>
              </a:ext>
            </a:extLst>
          </p:cNvPr>
          <p:cNvPicPr>
            <a:picLocks noChangeAspect="1"/>
          </p:cNvPicPr>
          <p:nvPr/>
        </p:nvPicPr>
        <p:blipFill>
          <a:blip r:embed="rId3"/>
          <a:stretch>
            <a:fillRect/>
          </a:stretch>
        </p:blipFill>
        <p:spPr>
          <a:xfrm>
            <a:off x="914400" y="2546313"/>
            <a:ext cx="5082515" cy="6500087"/>
          </a:xfrm>
          <a:prstGeom prst="rect">
            <a:avLst/>
          </a:prstGeom>
        </p:spPr>
      </p:pic>
      <p:pic>
        <p:nvPicPr>
          <p:cNvPr id="26" name="Picture 25">
            <a:extLst>
              <a:ext uri="{FF2B5EF4-FFF2-40B4-BE49-F238E27FC236}">
                <a16:creationId xmlns:a16="http://schemas.microsoft.com/office/drawing/2014/main" id="{0E1645E5-C3B5-5E36-268F-92A4B3B0FFEA}"/>
              </a:ext>
            </a:extLst>
          </p:cNvPr>
          <p:cNvPicPr>
            <a:picLocks noChangeAspect="1"/>
          </p:cNvPicPr>
          <p:nvPr/>
        </p:nvPicPr>
        <p:blipFill>
          <a:blip r:embed="rId4"/>
          <a:stretch>
            <a:fillRect/>
          </a:stretch>
        </p:blipFill>
        <p:spPr>
          <a:xfrm>
            <a:off x="6248400" y="2546313"/>
            <a:ext cx="5006916" cy="6500087"/>
          </a:xfrm>
          <a:prstGeom prst="rect">
            <a:avLst/>
          </a:prstGeom>
        </p:spPr>
      </p:pic>
      <p:pic>
        <p:nvPicPr>
          <p:cNvPr id="28" name="Picture 27">
            <a:extLst>
              <a:ext uri="{FF2B5EF4-FFF2-40B4-BE49-F238E27FC236}">
                <a16:creationId xmlns:a16="http://schemas.microsoft.com/office/drawing/2014/main" id="{0EB514AB-6C8F-2ED5-2DBC-09121F52EFDE}"/>
              </a:ext>
            </a:extLst>
          </p:cNvPr>
          <p:cNvPicPr>
            <a:picLocks noChangeAspect="1"/>
          </p:cNvPicPr>
          <p:nvPr/>
        </p:nvPicPr>
        <p:blipFill>
          <a:blip r:embed="rId5"/>
          <a:stretch>
            <a:fillRect/>
          </a:stretch>
        </p:blipFill>
        <p:spPr>
          <a:xfrm>
            <a:off x="11506200" y="2532276"/>
            <a:ext cx="4814787" cy="6514124"/>
          </a:xfrm>
          <a:prstGeom prst="rect">
            <a:avLst/>
          </a:prstGeom>
        </p:spPr>
      </p:pic>
      <p:cxnSp>
        <p:nvCxnSpPr>
          <p:cNvPr id="4" name="Straight Connector 3">
            <a:extLst>
              <a:ext uri="{FF2B5EF4-FFF2-40B4-BE49-F238E27FC236}">
                <a16:creationId xmlns:a16="http://schemas.microsoft.com/office/drawing/2014/main" id="{DDBF5DB5-A2BE-FC78-6CB0-355D6B6CEEAE}"/>
              </a:ext>
            </a:extLst>
          </p:cNvPr>
          <p:cNvCxnSpPr/>
          <p:nvPr/>
        </p:nvCxnSpPr>
        <p:spPr>
          <a:xfrm>
            <a:off x="737937" y="2095500"/>
            <a:ext cx="9677400" cy="0"/>
          </a:xfrm>
          <a:prstGeom prst="line">
            <a:avLst/>
          </a:prstGeom>
          <a:ln w="76200">
            <a:solidFill>
              <a:srgbClr val="0EA74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E941CC-22E1-C6EA-84C7-64E1BA717A8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F23998-5A3A-320E-C4DC-985D15AF0B4A}"/>
              </a:ext>
            </a:extLst>
          </p:cNvPr>
          <p:cNvSpPr txBox="1"/>
          <p:nvPr/>
        </p:nvSpPr>
        <p:spPr>
          <a:xfrm>
            <a:off x="3191410" y="320621"/>
            <a:ext cx="12859633" cy="708079"/>
          </a:xfrm>
          <a:prstGeom prst="rect">
            <a:avLst/>
          </a:prstGeom>
        </p:spPr>
        <p:txBody>
          <a:bodyPr lIns="0" tIns="0" rIns="0" bIns="0" rtlCol="0" anchor="t">
            <a:spAutoFit/>
          </a:bodyPr>
          <a:lstStyle/>
          <a:p>
            <a:pPr algn="ctr">
              <a:lnSpc>
                <a:spcPts val="5599"/>
              </a:lnSpc>
              <a:spcBef>
                <a:spcPct val="0"/>
              </a:spcBef>
            </a:pPr>
            <a:endParaRPr/>
          </a:p>
        </p:txBody>
      </p:sp>
      <p:sp>
        <p:nvSpPr>
          <p:cNvPr id="3" name="Freeform 3">
            <a:extLst>
              <a:ext uri="{FF2B5EF4-FFF2-40B4-BE49-F238E27FC236}">
                <a16:creationId xmlns:a16="http://schemas.microsoft.com/office/drawing/2014/main" id="{6E38ABB4-E853-B864-24AC-5C6EE25C37CB}"/>
              </a:ext>
            </a:extLst>
          </p:cNvPr>
          <p:cNvSpPr/>
          <p:nvPr/>
        </p:nvSpPr>
        <p:spPr>
          <a:xfrm>
            <a:off x="10008520" y="3848100"/>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a:extLst>
              <a:ext uri="{FF2B5EF4-FFF2-40B4-BE49-F238E27FC236}">
                <a16:creationId xmlns:a16="http://schemas.microsoft.com/office/drawing/2014/main" id="{73472A30-6025-83D1-24F2-C3ADBAF33E66}"/>
              </a:ext>
            </a:extLst>
          </p:cNvPr>
          <p:cNvSpPr/>
          <p:nvPr/>
        </p:nvSpPr>
        <p:spPr>
          <a:xfrm>
            <a:off x="10008520" y="4628894"/>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a:extLst>
              <a:ext uri="{FF2B5EF4-FFF2-40B4-BE49-F238E27FC236}">
                <a16:creationId xmlns:a16="http://schemas.microsoft.com/office/drawing/2014/main" id="{EAA5C7E2-DAF1-F221-FF5C-054BEFD6BD31}"/>
              </a:ext>
            </a:extLst>
          </p:cNvPr>
          <p:cNvSpPr/>
          <p:nvPr/>
        </p:nvSpPr>
        <p:spPr>
          <a:xfrm>
            <a:off x="10008520" y="5314694"/>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a:extLst>
              <a:ext uri="{FF2B5EF4-FFF2-40B4-BE49-F238E27FC236}">
                <a16:creationId xmlns:a16="http://schemas.microsoft.com/office/drawing/2014/main" id="{0C9F095B-6874-2454-BF65-0DD13D1270E7}"/>
              </a:ext>
            </a:extLst>
          </p:cNvPr>
          <p:cNvSpPr/>
          <p:nvPr/>
        </p:nvSpPr>
        <p:spPr>
          <a:xfrm>
            <a:off x="10008520" y="6457694"/>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a:extLst>
              <a:ext uri="{FF2B5EF4-FFF2-40B4-BE49-F238E27FC236}">
                <a16:creationId xmlns:a16="http://schemas.microsoft.com/office/drawing/2014/main" id="{6F28E6F8-8697-3880-21AF-78FEBC4DFF4D}"/>
              </a:ext>
            </a:extLst>
          </p:cNvPr>
          <p:cNvSpPr/>
          <p:nvPr/>
        </p:nvSpPr>
        <p:spPr>
          <a:xfrm>
            <a:off x="10008520" y="7143494"/>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TextBox 9">
            <a:extLst>
              <a:ext uri="{FF2B5EF4-FFF2-40B4-BE49-F238E27FC236}">
                <a16:creationId xmlns:a16="http://schemas.microsoft.com/office/drawing/2014/main" id="{400954AE-D6DE-7525-B5CA-9FE481461229}"/>
              </a:ext>
            </a:extLst>
          </p:cNvPr>
          <p:cNvSpPr txBox="1"/>
          <p:nvPr/>
        </p:nvSpPr>
        <p:spPr>
          <a:xfrm>
            <a:off x="10246138" y="3000285"/>
            <a:ext cx="4982082" cy="511679"/>
          </a:xfrm>
          <a:prstGeom prst="rect">
            <a:avLst/>
          </a:prstGeom>
        </p:spPr>
        <p:txBody>
          <a:bodyPr wrap="square" lIns="0" tIns="0" rIns="0" bIns="0" rtlCol="0" anchor="t">
            <a:spAutoFit/>
          </a:bodyPr>
          <a:lstStyle/>
          <a:p>
            <a:pPr>
              <a:lnSpc>
                <a:spcPts val="4200"/>
              </a:lnSpc>
              <a:spcBef>
                <a:spcPct val="0"/>
              </a:spcBef>
            </a:pPr>
            <a:r>
              <a:rPr lang="en-US" sz="3000" b="1">
                <a:solidFill>
                  <a:srgbClr val="FFFFFF"/>
                </a:solidFill>
                <a:latin typeface="Poppins"/>
                <a:ea typeface="Poppins"/>
                <a:cs typeface="Poppins"/>
                <a:sym typeface="Poppins"/>
              </a:rPr>
              <a:t>This announcement:</a:t>
            </a:r>
          </a:p>
        </p:txBody>
      </p:sp>
      <p:sp>
        <p:nvSpPr>
          <p:cNvPr id="10" name="Freeform 10">
            <a:extLst>
              <a:ext uri="{FF2B5EF4-FFF2-40B4-BE49-F238E27FC236}">
                <a16:creationId xmlns:a16="http://schemas.microsoft.com/office/drawing/2014/main" id="{1FA432E7-C903-ED98-958B-78B754F090C7}"/>
              </a:ext>
            </a:extLst>
          </p:cNvPr>
          <p:cNvSpPr/>
          <p:nvPr/>
        </p:nvSpPr>
        <p:spPr>
          <a:xfrm>
            <a:off x="10008520" y="8191500"/>
            <a:ext cx="475237" cy="438406"/>
          </a:xfrm>
          <a:custGeom>
            <a:avLst/>
            <a:gdLst/>
            <a:ahLst/>
            <a:cxnLst/>
            <a:rect l="l" t="t" r="r" b="b"/>
            <a:pathLst>
              <a:path w="475237" h="438406">
                <a:moveTo>
                  <a:pt x="0" y="0"/>
                </a:moveTo>
                <a:lnTo>
                  <a:pt x="475236" y="0"/>
                </a:lnTo>
                <a:lnTo>
                  <a:pt x="475236"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1" name="Freeform 11">
            <a:extLst>
              <a:ext uri="{FF2B5EF4-FFF2-40B4-BE49-F238E27FC236}">
                <a16:creationId xmlns:a16="http://schemas.microsoft.com/office/drawing/2014/main" id="{C2765F16-79B5-94B6-962A-FA01679FC1A5}"/>
              </a:ext>
            </a:extLst>
          </p:cNvPr>
          <p:cNvSpPr/>
          <p:nvPr/>
        </p:nvSpPr>
        <p:spPr>
          <a:xfrm>
            <a:off x="1028700" y="3848100"/>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2" name="Freeform 12">
            <a:extLst>
              <a:ext uri="{FF2B5EF4-FFF2-40B4-BE49-F238E27FC236}">
                <a16:creationId xmlns:a16="http://schemas.microsoft.com/office/drawing/2014/main" id="{5C8ED70B-3454-4A7E-BEA9-43B2D90C5D0E}"/>
              </a:ext>
            </a:extLst>
          </p:cNvPr>
          <p:cNvSpPr/>
          <p:nvPr/>
        </p:nvSpPr>
        <p:spPr>
          <a:xfrm>
            <a:off x="1028700" y="4456546"/>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3" name="Freeform 13">
            <a:extLst>
              <a:ext uri="{FF2B5EF4-FFF2-40B4-BE49-F238E27FC236}">
                <a16:creationId xmlns:a16="http://schemas.microsoft.com/office/drawing/2014/main" id="{882B67E8-007F-E9CF-0DFB-E22FF501327B}"/>
              </a:ext>
            </a:extLst>
          </p:cNvPr>
          <p:cNvSpPr/>
          <p:nvPr/>
        </p:nvSpPr>
        <p:spPr>
          <a:xfrm>
            <a:off x="1028700" y="5314694"/>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4" name="Freeform 14">
            <a:extLst>
              <a:ext uri="{FF2B5EF4-FFF2-40B4-BE49-F238E27FC236}">
                <a16:creationId xmlns:a16="http://schemas.microsoft.com/office/drawing/2014/main" id="{ED196BE8-DC5C-E617-14F0-F9F7FBF81C79}"/>
              </a:ext>
            </a:extLst>
          </p:cNvPr>
          <p:cNvSpPr/>
          <p:nvPr/>
        </p:nvSpPr>
        <p:spPr>
          <a:xfrm>
            <a:off x="1048938" y="6295953"/>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5" name="Freeform 15">
            <a:extLst>
              <a:ext uri="{FF2B5EF4-FFF2-40B4-BE49-F238E27FC236}">
                <a16:creationId xmlns:a16="http://schemas.microsoft.com/office/drawing/2014/main" id="{99609CF8-15A2-EBE5-776C-E41B7C8CC4FE}"/>
              </a:ext>
            </a:extLst>
          </p:cNvPr>
          <p:cNvSpPr/>
          <p:nvPr/>
        </p:nvSpPr>
        <p:spPr>
          <a:xfrm>
            <a:off x="1028700" y="7219694"/>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8" name="Freeform 18">
            <a:extLst>
              <a:ext uri="{FF2B5EF4-FFF2-40B4-BE49-F238E27FC236}">
                <a16:creationId xmlns:a16="http://schemas.microsoft.com/office/drawing/2014/main" id="{C47BD5E8-36C6-49DD-2A01-D674A46FA748}"/>
              </a:ext>
            </a:extLst>
          </p:cNvPr>
          <p:cNvSpPr/>
          <p:nvPr/>
        </p:nvSpPr>
        <p:spPr>
          <a:xfrm>
            <a:off x="1028926" y="8403627"/>
            <a:ext cx="475237" cy="438406"/>
          </a:xfrm>
          <a:custGeom>
            <a:avLst/>
            <a:gdLst/>
            <a:ahLst/>
            <a:cxnLst/>
            <a:rect l="l" t="t" r="r" b="b"/>
            <a:pathLst>
              <a:path w="475237" h="438406">
                <a:moveTo>
                  <a:pt x="0" y="0"/>
                </a:moveTo>
                <a:lnTo>
                  <a:pt x="475237" y="0"/>
                </a:lnTo>
                <a:lnTo>
                  <a:pt x="475237" y="438406"/>
                </a:lnTo>
                <a:lnTo>
                  <a:pt x="0" y="438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20" name="TextBox 20">
            <a:extLst>
              <a:ext uri="{FF2B5EF4-FFF2-40B4-BE49-F238E27FC236}">
                <a16:creationId xmlns:a16="http://schemas.microsoft.com/office/drawing/2014/main" id="{5E58757F-3CA7-B92A-82AE-52AFA584569A}"/>
              </a:ext>
            </a:extLst>
          </p:cNvPr>
          <p:cNvSpPr txBox="1"/>
          <p:nvPr/>
        </p:nvSpPr>
        <p:spPr>
          <a:xfrm>
            <a:off x="1028700" y="1274689"/>
            <a:ext cx="10684712" cy="679504"/>
          </a:xfrm>
          <a:prstGeom prst="rect">
            <a:avLst/>
          </a:prstGeom>
        </p:spPr>
        <p:txBody>
          <a:bodyPr lIns="0" tIns="0" rIns="0" bIns="0" rtlCol="0" anchor="t">
            <a:spAutoFit/>
          </a:bodyPr>
          <a:lstStyle/>
          <a:p>
            <a:pPr algn="l">
              <a:lnSpc>
                <a:spcPts val="5599"/>
              </a:lnSpc>
              <a:spcBef>
                <a:spcPct val="0"/>
              </a:spcBef>
            </a:pPr>
            <a:r>
              <a:rPr lang="en-US" sz="3999" b="1">
                <a:solidFill>
                  <a:srgbClr val="FFFFFF"/>
                </a:solidFill>
                <a:latin typeface="Raleway Bold"/>
                <a:ea typeface="Raleway Bold"/>
                <a:cs typeface="Raleway Bold"/>
                <a:sym typeface="Raleway Bold"/>
              </a:rPr>
              <a:t>NATION-BUILDING PROJECTS LIST</a:t>
            </a:r>
          </a:p>
        </p:txBody>
      </p:sp>
      <p:sp>
        <p:nvSpPr>
          <p:cNvPr id="22" name="Freeform 22">
            <a:extLst>
              <a:ext uri="{FF2B5EF4-FFF2-40B4-BE49-F238E27FC236}">
                <a16:creationId xmlns:a16="http://schemas.microsoft.com/office/drawing/2014/main" id="{2C629309-511C-3128-3F46-BB87682C621F}"/>
              </a:ext>
            </a:extLst>
          </p:cNvPr>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5"/>
            <a:stretch>
              <a:fillRect/>
            </a:stretch>
          </a:blipFill>
        </p:spPr>
        <p:txBody>
          <a:bodyPr/>
          <a:lstStyle/>
          <a:p>
            <a:endParaRPr lang="en-CA"/>
          </a:p>
        </p:txBody>
      </p:sp>
      <p:sp>
        <p:nvSpPr>
          <p:cNvPr id="21" name="TextBox 16">
            <a:extLst>
              <a:ext uri="{FF2B5EF4-FFF2-40B4-BE49-F238E27FC236}">
                <a16:creationId xmlns:a16="http://schemas.microsoft.com/office/drawing/2014/main" id="{9C929508-A9A3-C04B-D642-BE8C27665065}"/>
              </a:ext>
            </a:extLst>
          </p:cNvPr>
          <p:cNvSpPr txBox="1"/>
          <p:nvPr/>
        </p:nvSpPr>
        <p:spPr>
          <a:xfrm>
            <a:off x="10823948" y="3649704"/>
            <a:ext cx="7006852" cy="5470665"/>
          </a:xfrm>
          <a:prstGeom prst="rect">
            <a:avLst/>
          </a:prstGeom>
        </p:spPr>
        <p:txBody>
          <a:bodyPr lIns="0" tIns="0" rIns="0" bIns="0" rtlCol="0" anchor="t">
            <a:spAutoFit/>
          </a:bodyPr>
          <a:lstStyle/>
          <a:p>
            <a:pPr algn="l">
              <a:lnSpc>
                <a:spcPts val="4891"/>
              </a:lnSpc>
            </a:pPr>
            <a:r>
              <a:rPr lang="en-US" sz="2445" dirty="0">
                <a:solidFill>
                  <a:srgbClr val="FFFFFF"/>
                </a:solidFill>
                <a:latin typeface="Poppins"/>
                <a:ea typeface="Poppins"/>
                <a:cs typeface="Poppins"/>
                <a:sym typeface="Poppins"/>
              </a:rPr>
              <a:t>Does not approve the project</a:t>
            </a:r>
          </a:p>
          <a:p>
            <a:pPr algn="l">
              <a:lnSpc>
                <a:spcPts val="4891"/>
              </a:lnSpc>
              <a:spcBef>
                <a:spcPts val="1200"/>
              </a:spcBef>
            </a:pPr>
            <a:r>
              <a:rPr lang="en-US" sz="2445" dirty="0">
                <a:solidFill>
                  <a:srgbClr val="FFFFFF"/>
                </a:solidFill>
                <a:latin typeface="Poppins"/>
                <a:ea typeface="Poppins"/>
                <a:cs typeface="Poppins"/>
                <a:sym typeface="Poppins"/>
              </a:rPr>
              <a:t>Does not fast-track the project</a:t>
            </a:r>
          </a:p>
          <a:p>
            <a:pPr algn="l">
              <a:lnSpc>
                <a:spcPts val="3668"/>
              </a:lnSpc>
              <a:spcBef>
                <a:spcPts val="1200"/>
              </a:spcBef>
            </a:pPr>
            <a:r>
              <a:rPr lang="en-US" sz="2445" dirty="0">
                <a:solidFill>
                  <a:srgbClr val="FFFFFF"/>
                </a:solidFill>
                <a:latin typeface="Poppins"/>
                <a:ea typeface="Poppins"/>
                <a:cs typeface="Poppins"/>
                <a:sym typeface="Poppins"/>
              </a:rPr>
              <a:t>Does not override Inuit rights or </a:t>
            </a:r>
            <a:br>
              <a:rPr lang="en-US" sz="2445" dirty="0">
                <a:solidFill>
                  <a:srgbClr val="FFFFFF"/>
                </a:solidFill>
                <a:latin typeface="Poppins"/>
                <a:ea typeface="Poppins"/>
                <a:cs typeface="Poppins"/>
                <a:sym typeface="Poppins"/>
              </a:rPr>
            </a:br>
            <a:r>
              <a:rPr lang="en-US" sz="2445" dirty="0">
                <a:solidFill>
                  <a:srgbClr val="FFFFFF"/>
                </a:solidFill>
                <a:latin typeface="Poppins"/>
                <a:ea typeface="Poppins"/>
                <a:cs typeface="Poppins"/>
                <a:sym typeface="Poppins"/>
              </a:rPr>
              <a:t>Inuit decision-making</a:t>
            </a:r>
          </a:p>
          <a:p>
            <a:pPr algn="l">
              <a:lnSpc>
                <a:spcPts val="4891"/>
              </a:lnSpc>
              <a:spcBef>
                <a:spcPts val="1200"/>
              </a:spcBef>
            </a:pPr>
            <a:r>
              <a:rPr lang="en-US" sz="2445" dirty="0">
                <a:solidFill>
                  <a:srgbClr val="FFFFFF"/>
                </a:solidFill>
                <a:latin typeface="Poppins"/>
                <a:ea typeface="Poppins"/>
                <a:cs typeface="Poppins"/>
                <a:sym typeface="Poppins"/>
              </a:rPr>
              <a:t>Does not bypass community concerns</a:t>
            </a:r>
          </a:p>
          <a:p>
            <a:pPr algn="l">
              <a:lnSpc>
                <a:spcPts val="3668"/>
              </a:lnSpc>
              <a:spcBef>
                <a:spcPts val="1200"/>
              </a:spcBef>
            </a:pPr>
            <a:r>
              <a:rPr lang="en-US" sz="2445" dirty="0">
                <a:solidFill>
                  <a:srgbClr val="FFFFFF"/>
                </a:solidFill>
                <a:latin typeface="Poppins"/>
                <a:ea typeface="Poppins"/>
                <a:cs typeface="Poppins"/>
                <a:sym typeface="Poppins"/>
              </a:rPr>
              <a:t>Does not bypass the Nunavut Impact Review Board process</a:t>
            </a:r>
          </a:p>
          <a:p>
            <a:pPr algn="l">
              <a:lnSpc>
                <a:spcPts val="3668"/>
              </a:lnSpc>
              <a:spcBef>
                <a:spcPts val="1200"/>
              </a:spcBef>
            </a:pPr>
            <a:r>
              <a:rPr lang="en-US" sz="2445" dirty="0">
                <a:solidFill>
                  <a:srgbClr val="FFFFFF"/>
                </a:solidFill>
                <a:latin typeface="Poppins"/>
                <a:ea typeface="Poppins"/>
                <a:cs typeface="Poppins"/>
                <a:sym typeface="Poppins"/>
              </a:rPr>
              <a:t>Does not mean the project is under federal control</a:t>
            </a:r>
          </a:p>
        </p:txBody>
      </p:sp>
      <p:sp>
        <p:nvSpPr>
          <p:cNvPr id="8" name="TextBox 9">
            <a:extLst>
              <a:ext uri="{FF2B5EF4-FFF2-40B4-BE49-F238E27FC236}">
                <a16:creationId xmlns:a16="http://schemas.microsoft.com/office/drawing/2014/main" id="{5CA5AF0D-9D32-9508-4514-DAD3679FC6BE}"/>
              </a:ext>
            </a:extLst>
          </p:cNvPr>
          <p:cNvSpPr txBox="1"/>
          <p:nvPr/>
        </p:nvSpPr>
        <p:spPr>
          <a:xfrm>
            <a:off x="1215992" y="3003216"/>
            <a:ext cx="4982082" cy="485902"/>
          </a:xfrm>
          <a:prstGeom prst="rect">
            <a:avLst/>
          </a:prstGeom>
        </p:spPr>
        <p:txBody>
          <a:bodyPr wrap="square" lIns="0" tIns="0" rIns="0" bIns="0" rtlCol="0" anchor="t">
            <a:spAutoFit/>
          </a:bodyPr>
          <a:lstStyle/>
          <a:p>
            <a:pPr>
              <a:lnSpc>
                <a:spcPts val="4200"/>
              </a:lnSpc>
              <a:spcBef>
                <a:spcPct val="0"/>
              </a:spcBef>
            </a:pPr>
            <a:r>
              <a:rPr lang="iu-Cans-CA" sz="2800" b="1" dirty="0">
                <a:solidFill>
                  <a:schemeClr val="bg1"/>
                </a:solidFill>
                <a:latin typeface="Pigiarniq" panose="020B0604020202020204" charset="0"/>
              </a:rPr>
              <a:t>ᑖᓐᓇ ᑐᓴᒐᒃᓴᖅ:</a:t>
            </a:r>
            <a:endParaRPr lang="en-US" sz="4000" b="1" dirty="0">
              <a:solidFill>
                <a:schemeClr val="bg1"/>
              </a:solidFill>
              <a:latin typeface="Pigiarniq" panose="020B0604020202020204" charset="0"/>
              <a:ea typeface="Poppins"/>
              <a:cs typeface="Poppins"/>
              <a:sym typeface="Poppins"/>
            </a:endParaRPr>
          </a:p>
        </p:txBody>
      </p:sp>
      <p:sp>
        <p:nvSpPr>
          <p:cNvPr id="23" name="TextBox 16">
            <a:extLst>
              <a:ext uri="{FF2B5EF4-FFF2-40B4-BE49-F238E27FC236}">
                <a16:creationId xmlns:a16="http://schemas.microsoft.com/office/drawing/2014/main" id="{22D818BD-E0AA-7B74-2C41-7145C6285FDF}"/>
              </a:ext>
            </a:extLst>
          </p:cNvPr>
          <p:cNvSpPr txBox="1"/>
          <p:nvPr/>
        </p:nvSpPr>
        <p:spPr>
          <a:xfrm>
            <a:off x="1757766" y="3715274"/>
            <a:ext cx="7589349" cy="5405006"/>
          </a:xfrm>
          <a:prstGeom prst="rect">
            <a:avLst/>
          </a:prstGeom>
        </p:spPr>
        <p:txBody>
          <a:bodyPr wrap="square" lIns="0" tIns="0" rIns="0" bIns="0" rtlCol="0" anchor="t">
            <a:spAutoFit/>
          </a:bodyPr>
          <a:lstStyle/>
          <a:p>
            <a:pPr>
              <a:lnSpc>
                <a:spcPts val="4891"/>
              </a:lnSpc>
            </a:pPr>
            <a:r>
              <a:rPr lang="iu-Cans-CA" sz="2400" dirty="0">
                <a:solidFill>
                  <a:schemeClr val="bg1"/>
                </a:solidFill>
                <a:latin typeface="Pigiarniq" panose="020B0604020202020204" charset="0"/>
              </a:rPr>
              <a:t>ᐱᓕᕆᐊᒃᓴᐅᑉ</a:t>
            </a:r>
            <a:endParaRPr lang="en-CA" sz="2400" dirty="0">
              <a:solidFill>
                <a:schemeClr val="bg1"/>
              </a:solidFill>
              <a:latin typeface="Pigiarniq" panose="020B0604020202020204" charset="0"/>
            </a:endParaRPr>
          </a:p>
          <a:p>
            <a:pPr>
              <a:lnSpc>
                <a:spcPts val="4891"/>
              </a:lnSpc>
            </a:pPr>
            <a:r>
              <a:rPr lang="iu-Cans-CA" sz="2400" dirty="0">
                <a:solidFill>
                  <a:schemeClr val="bg1"/>
                </a:solidFill>
                <a:latin typeface="Pigiarniq" panose="020B0604020202020204" charset="0"/>
              </a:rPr>
              <a:t>ᐊᖏᕈᑎᖃᙱᓚᖅ ᐱᓕᕆᐊᒥᒃ</a:t>
            </a:r>
            <a:endParaRPr lang="en-CA" sz="2400" dirty="0">
              <a:solidFill>
                <a:schemeClr val="bg1"/>
              </a:solidFill>
              <a:latin typeface="Pigiarniq" panose="020B0604020202020204" charset="0"/>
            </a:endParaRPr>
          </a:p>
          <a:p>
            <a:pPr>
              <a:lnSpc>
                <a:spcPct val="150000"/>
              </a:lnSpc>
            </a:pPr>
            <a:r>
              <a:rPr lang="iu-Cans-CA" sz="2400" dirty="0">
                <a:solidFill>
                  <a:schemeClr val="bg1"/>
                </a:solidFill>
                <a:latin typeface="Pigiarniq" panose="020B0604020202020204" charset="0"/>
              </a:rPr>
              <a:t>ᖄᖏᐅᑎᕙᙱᓚᖅ ᐃᓄᐃᑦ ᐱᔪᓐᓇᐅᑎᖏᓐᓂᑦ ᐅᕝᕙᓗᓐᓃᑦ ᐃᓄᐃᑦ−ᐋᖅᑭᒃᓯᒪᓕᖅᑎᑕᐅᔪᓂᒃ</a:t>
            </a:r>
            <a:endParaRPr lang="en-CA" sz="2400" dirty="0">
              <a:solidFill>
                <a:schemeClr val="bg1"/>
              </a:solidFill>
              <a:latin typeface="Pigiarniq" panose="020B0604020202020204" charset="0"/>
            </a:endParaRPr>
          </a:p>
          <a:p>
            <a:pPr>
              <a:lnSpc>
                <a:spcPct val="200000"/>
              </a:lnSpc>
              <a:spcAft>
                <a:spcPts val="600"/>
              </a:spcAft>
            </a:pPr>
            <a:r>
              <a:rPr lang="iu-Cans-CA" sz="2400" dirty="0">
                <a:solidFill>
                  <a:schemeClr val="bg1"/>
                </a:solidFill>
                <a:latin typeface="Pigiarniq" panose="020B0604020202020204" charset="0"/>
              </a:rPr>
              <a:t>ᖄᖏᙱᖦᖢᓂ ᓄᓇᓕᖕᓂ ᐃᓱᒫᓘᑕᐅᔪᓂᒃ</a:t>
            </a:r>
            <a:endParaRPr lang="en-CA" sz="2400" dirty="0">
              <a:solidFill>
                <a:schemeClr val="bg1"/>
              </a:solidFill>
              <a:latin typeface="Pigiarniq" panose="020B0604020202020204" charset="0"/>
            </a:endParaRPr>
          </a:p>
          <a:p>
            <a:pPr>
              <a:lnSpc>
                <a:spcPct val="150000"/>
              </a:lnSpc>
              <a:spcAft>
                <a:spcPts val="600"/>
              </a:spcAft>
            </a:pPr>
            <a:r>
              <a:rPr lang="iu-Cans-CA" sz="2400" dirty="0">
                <a:solidFill>
                  <a:schemeClr val="bg1"/>
                </a:solidFill>
                <a:latin typeface="Pigiarniq" panose="020B0604020202020204" charset="0"/>
              </a:rPr>
              <a:t>ᖄᐃᖑᑎᕙᙱᑦᑐᑦ ᓄᓇᕗᑦᒥ ᐊᕙᑎᓕᕆᔨᒃᑯᑦ ᑲᑎᒪᔨᖏᑕ ᐱᓕᕆᔾᔪᓯᖏᓐᓂᒃ</a:t>
            </a:r>
            <a:endParaRPr lang="en-CA" sz="2400" dirty="0">
              <a:solidFill>
                <a:schemeClr val="bg1"/>
              </a:solidFill>
              <a:latin typeface="Pigiarniq" panose="020B0604020202020204" charset="0"/>
            </a:endParaRPr>
          </a:p>
          <a:p>
            <a:pPr>
              <a:lnSpc>
                <a:spcPct val="150000"/>
              </a:lnSpc>
            </a:pPr>
            <a:r>
              <a:rPr lang="iu-Cans-CA" sz="2400" dirty="0">
                <a:solidFill>
                  <a:schemeClr val="bg1"/>
                </a:solidFill>
                <a:latin typeface="Pigiarniq" panose="020B0604020202020204" charset="0"/>
              </a:rPr>
              <a:t>ᐅᖃᙱᑦᑐᒍᑦ ᐱᓕᕆᐊᖅ ᖓᕙᒪᑐᖃᒃᑯᓐᓄᑦ ᐊᐅᓚᑕᐅᓂᖓᓐᓂᒃ</a:t>
            </a:r>
            <a:endParaRPr lang="en-US" sz="3200" dirty="0">
              <a:solidFill>
                <a:schemeClr val="bg1"/>
              </a:solidFill>
              <a:latin typeface="Pigiarniq" panose="020B0604020202020204" charset="0"/>
              <a:ea typeface="Poppins"/>
              <a:cs typeface="Poppins"/>
              <a:sym typeface="Poppins"/>
            </a:endParaRPr>
          </a:p>
        </p:txBody>
      </p:sp>
      <p:sp>
        <p:nvSpPr>
          <p:cNvPr id="16" name="TextBox 19">
            <a:extLst>
              <a:ext uri="{FF2B5EF4-FFF2-40B4-BE49-F238E27FC236}">
                <a16:creationId xmlns:a16="http://schemas.microsoft.com/office/drawing/2014/main" id="{CAE1D6FA-B3FD-B46C-327F-FDC07220DD9C}"/>
              </a:ext>
            </a:extLst>
          </p:cNvPr>
          <p:cNvSpPr txBox="1"/>
          <p:nvPr/>
        </p:nvSpPr>
        <p:spPr>
          <a:xfrm>
            <a:off x="1028700" y="483573"/>
            <a:ext cx="11941712" cy="643894"/>
          </a:xfrm>
          <a:prstGeom prst="rect">
            <a:avLst/>
          </a:prstGeom>
        </p:spPr>
        <p:txBody>
          <a:bodyPr wrap="square" lIns="0" tIns="0" rIns="0" bIns="0" rtlCol="0" anchor="t">
            <a:spAutoFit/>
          </a:bodyPr>
          <a:lstStyle/>
          <a:p>
            <a:pPr>
              <a:lnSpc>
                <a:spcPts val="5599"/>
              </a:lnSpc>
              <a:spcBef>
                <a:spcPct val="0"/>
              </a:spcBef>
            </a:pPr>
            <a:r>
              <a:rPr lang="iu-Cans-CA" sz="3600" b="1" dirty="0">
                <a:solidFill>
                  <a:schemeClr val="bg1"/>
                </a:solidFill>
                <a:latin typeface="Pigiarniq" panose="020B0604020202020204" charset="0"/>
              </a:rPr>
              <a:t>ᑲᓇᑕᒥ-ᐱᕈᖅᑎᑦᑎᕙᓪᓕᐊᓂᕐᒧᑦ ᐱᓕᕆᐊᒃᓴᑦ ᑎᑎᕋᖅᓯᒪᔪᑦ</a:t>
            </a:r>
            <a:endParaRPr lang="en-US" sz="6000" b="1" dirty="0">
              <a:solidFill>
                <a:schemeClr val="bg1"/>
              </a:solidFill>
              <a:latin typeface="Pigiarniq" panose="020B0604020202020204" charset="0"/>
              <a:ea typeface="Raleway Bold"/>
              <a:cs typeface="Raleway Bold"/>
              <a:sym typeface="Raleway Bold"/>
            </a:endParaRPr>
          </a:p>
        </p:txBody>
      </p:sp>
    </p:spTree>
    <p:extLst>
      <p:ext uri="{BB962C8B-B14F-4D97-AF65-F5344CB8AC3E}">
        <p14:creationId xmlns:p14="http://schemas.microsoft.com/office/powerpoint/2010/main" val="412051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Freeform 2"/>
          <p:cNvSpPr/>
          <p:nvPr/>
        </p:nvSpPr>
        <p:spPr>
          <a:xfrm>
            <a:off x="-873794" y="-242422"/>
            <a:ext cx="8130409" cy="10771845"/>
          </a:xfrm>
          <a:custGeom>
            <a:avLst/>
            <a:gdLst/>
            <a:ahLst/>
            <a:cxnLst/>
            <a:rect l="l" t="t" r="r" b="b"/>
            <a:pathLst>
              <a:path w="8130409" h="10771845">
                <a:moveTo>
                  <a:pt x="0" y="0"/>
                </a:moveTo>
                <a:lnTo>
                  <a:pt x="8130409" y="0"/>
                </a:lnTo>
                <a:lnTo>
                  <a:pt x="8130409" y="10771844"/>
                </a:lnTo>
                <a:lnTo>
                  <a:pt x="0" y="10771844"/>
                </a:lnTo>
                <a:lnTo>
                  <a:pt x="0" y="0"/>
                </a:lnTo>
                <a:close/>
              </a:path>
            </a:pathLst>
          </a:custGeom>
          <a:blipFill>
            <a:blip r:embed="rId3"/>
            <a:stretch>
              <a:fillRect l="-24180" r="-8308"/>
            </a:stretch>
          </a:blipFill>
        </p:spPr>
        <p:txBody>
          <a:bodyPr/>
          <a:lstStyle/>
          <a:p>
            <a:endParaRPr lang="en-CA"/>
          </a:p>
        </p:txBody>
      </p:sp>
      <p:sp>
        <p:nvSpPr>
          <p:cNvPr id="3" name="TextBox 3"/>
          <p:cNvSpPr txBox="1"/>
          <p:nvPr/>
        </p:nvSpPr>
        <p:spPr>
          <a:xfrm>
            <a:off x="8015122" y="6129202"/>
            <a:ext cx="9139426" cy="568682"/>
          </a:xfrm>
          <a:prstGeom prst="rect">
            <a:avLst/>
          </a:prstGeom>
        </p:spPr>
        <p:txBody>
          <a:bodyPr lIns="0" tIns="0" rIns="0" bIns="0" rtlCol="0" anchor="t">
            <a:spAutoFit/>
          </a:bodyPr>
          <a:lstStyle/>
          <a:p>
            <a:pPr algn="l">
              <a:lnSpc>
                <a:spcPts val="1184"/>
              </a:lnSpc>
            </a:pPr>
            <a:endParaRPr dirty="0"/>
          </a:p>
          <a:p>
            <a:pPr algn="l">
              <a:lnSpc>
                <a:spcPts val="3424"/>
              </a:lnSpc>
            </a:pPr>
            <a:r>
              <a:rPr lang="en-US" sz="2445" dirty="0">
                <a:solidFill>
                  <a:srgbClr val="FFFFFF"/>
                </a:solidFill>
                <a:latin typeface="Poppins"/>
                <a:ea typeface="Poppins"/>
                <a:cs typeface="Poppins"/>
                <a:sym typeface="Poppins"/>
              </a:rPr>
              <a:t>What the announcement means: </a:t>
            </a:r>
          </a:p>
        </p:txBody>
      </p:sp>
      <p:sp>
        <p:nvSpPr>
          <p:cNvPr id="4" name="TextBox 4"/>
          <p:cNvSpPr txBox="1"/>
          <p:nvPr/>
        </p:nvSpPr>
        <p:spPr>
          <a:xfrm>
            <a:off x="8015122" y="2280505"/>
            <a:ext cx="9917906" cy="551113"/>
          </a:xfrm>
          <a:prstGeom prst="rect">
            <a:avLst/>
          </a:prstGeom>
        </p:spPr>
        <p:txBody>
          <a:bodyPr lIns="0" tIns="0" rIns="0" bIns="0" rtlCol="0" anchor="t">
            <a:spAutoFit/>
          </a:bodyPr>
          <a:lstStyle/>
          <a:p>
            <a:pPr algn="l">
              <a:lnSpc>
                <a:spcPts val="1184"/>
              </a:lnSpc>
            </a:pPr>
            <a:endParaRPr sz="2200" dirty="0">
              <a:solidFill>
                <a:schemeClr val="bg1"/>
              </a:solidFill>
              <a:latin typeface="Pigiarniq" panose="020B0604020202020204" charset="0"/>
            </a:endParaRPr>
          </a:p>
          <a:p>
            <a:pPr>
              <a:lnSpc>
                <a:spcPts val="3424"/>
              </a:lnSpc>
            </a:pPr>
            <a:r>
              <a:rPr lang="iu-Cans-CA" sz="2200" dirty="0">
                <a:solidFill>
                  <a:schemeClr val="bg1"/>
                </a:solidFill>
                <a:latin typeface="Pigiarniq" panose="020B0604020202020204" charset="0"/>
              </a:rPr>
              <a:t>ᑖᓐᓇ ᑐᓴᖅᑎᑦᑎᔾᔪᑎ ᖃᓄᖅ ᑐᑭᖃᕐᒪᖔᑦ:</a:t>
            </a:r>
            <a:endParaRPr lang="en-US" sz="2200" dirty="0">
              <a:solidFill>
                <a:schemeClr val="bg1"/>
              </a:solidFill>
              <a:latin typeface="Pigiarniq" panose="020B0604020202020204" charset="0"/>
              <a:ea typeface="Poppins"/>
              <a:cs typeface="Poppins"/>
              <a:sym typeface="Poppins"/>
            </a:endParaRPr>
          </a:p>
        </p:txBody>
      </p:sp>
      <p:sp>
        <p:nvSpPr>
          <p:cNvPr id="6" name="Freeform 6"/>
          <p:cNvSpPr/>
          <p:nvPr/>
        </p:nvSpPr>
        <p:spPr>
          <a:xfrm>
            <a:off x="8077724" y="3025229"/>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8077724" y="3768995"/>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sp>
        <p:nvSpPr>
          <p:cNvPr id="8" name="Freeform 8"/>
          <p:cNvSpPr/>
          <p:nvPr/>
        </p:nvSpPr>
        <p:spPr>
          <a:xfrm>
            <a:off x="8077724" y="4483206"/>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a:off x="8077724" y="5351977"/>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TextBox 10"/>
          <p:cNvSpPr txBox="1"/>
          <p:nvPr/>
        </p:nvSpPr>
        <p:spPr>
          <a:xfrm>
            <a:off x="9054461" y="6791635"/>
            <a:ext cx="8787422" cy="3130344"/>
          </a:xfrm>
          <a:prstGeom prst="rect">
            <a:avLst/>
          </a:prstGeom>
        </p:spPr>
        <p:txBody>
          <a:bodyPr lIns="0" tIns="0" rIns="0" bIns="0" rtlCol="0" anchor="t">
            <a:spAutoFit/>
          </a:bodyPr>
          <a:lstStyle/>
          <a:p>
            <a:pPr>
              <a:lnSpc>
                <a:spcPts val="2974"/>
              </a:lnSpc>
              <a:spcAft>
                <a:spcPts val="1200"/>
              </a:spcAft>
            </a:pPr>
            <a:r>
              <a:rPr lang="en-US" sz="2000" dirty="0">
                <a:solidFill>
                  <a:srgbClr val="FFFFFF"/>
                </a:solidFill>
                <a:latin typeface="Poppins"/>
                <a:ea typeface="Poppins"/>
                <a:cs typeface="Poppins"/>
                <a:sym typeface="Poppins"/>
              </a:rPr>
              <a:t>The Project is recognized as nationally significant while enabling energy security and Inuit sovereignty</a:t>
            </a:r>
          </a:p>
          <a:p>
            <a:pPr>
              <a:lnSpc>
                <a:spcPts val="2974"/>
              </a:lnSpc>
              <a:spcAft>
                <a:spcPts val="1200"/>
              </a:spcAft>
            </a:pPr>
            <a:r>
              <a:rPr lang="en-US" sz="2000" dirty="0">
                <a:solidFill>
                  <a:srgbClr val="FFFFFF"/>
                </a:solidFill>
                <a:latin typeface="Poppins"/>
                <a:ea typeface="Poppins"/>
                <a:cs typeface="Poppins"/>
                <a:sym typeface="Poppins"/>
              </a:rPr>
              <a:t>Could have a quicker federal approval timeline</a:t>
            </a:r>
          </a:p>
          <a:p>
            <a:pPr>
              <a:lnSpc>
                <a:spcPts val="2974"/>
              </a:lnSpc>
              <a:spcAft>
                <a:spcPts val="1200"/>
              </a:spcAft>
            </a:pPr>
            <a:r>
              <a:rPr lang="en-US" sz="2000" dirty="0">
                <a:solidFill>
                  <a:srgbClr val="FFFFFF"/>
                </a:solidFill>
                <a:latin typeface="Poppins"/>
                <a:ea typeface="Poppins"/>
                <a:cs typeface="Poppins"/>
                <a:sym typeface="Poppins"/>
              </a:rPr>
              <a:t>More resources = More scrutiny to ensure Inuit and environmental concerns are addressed</a:t>
            </a:r>
          </a:p>
          <a:p>
            <a:pPr>
              <a:lnSpc>
                <a:spcPts val="2974"/>
              </a:lnSpc>
              <a:spcAft>
                <a:spcPts val="1200"/>
              </a:spcAft>
            </a:pPr>
            <a:r>
              <a:rPr lang="en-US" sz="2000" dirty="0">
                <a:solidFill>
                  <a:srgbClr val="FFFFFF"/>
                </a:solidFill>
                <a:latin typeface="Poppins"/>
                <a:ea typeface="Poppins"/>
                <a:cs typeface="Poppins"/>
                <a:sym typeface="Poppins"/>
              </a:rPr>
              <a:t>Commitments to Rightsholder and public engagement, </a:t>
            </a:r>
            <a:br>
              <a:rPr lang="en-US" sz="2000" dirty="0">
                <a:solidFill>
                  <a:srgbClr val="FFFFFF"/>
                </a:solidFill>
                <a:latin typeface="Poppins"/>
                <a:ea typeface="Poppins"/>
                <a:cs typeface="Poppins"/>
                <a:sym typeface="Poppins"/>
              </a:rPr>
            </a:br>
            <a:r>
              <a:rPr lang="en-US" sz="2000" dirty="0">
                <a:solidFill>
                  <a:srgbClr val="FFFFFF"/>
                </a:solidFill>
                <a:latin typeface="Poppins"/>
                <a:ea typeface="Poppins"/>
                <a:cs typeface="Poppins"/>
                <a:sym typeface="Poppins"/>
              </a:rPr>
              <a:t>and community inputs, remain the same</a:t>
            </a:r>
          </a:p>
        </p:txBody>
      </p:sp>
      <p:sp>
        <p:nvSpPr>
          <p:cNvPr id="11" name="Freeform 11"/>
          <p:cNvSpPr/>
          <p:nvPr/>
        </p:nvSpPr>
        <p:spPr>
          <a:xfrm>
            <a:off x="8015122" y="6979816"/>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2" name="Freeform 12"/>
          <p:cNvSpPr/>
          <p:nvPr/>
        </p:nvSpPr>
        <p:spPr>
          <a:xfrm>
            <a:off x="8015122" y="7685326"/>
            <a:ext cx="609076" cy="558066"/>
          </a:xfrm>
          <a:custGeom>
            <a:avLst/>
            <a:gdLst/>
            <a:ahLst/>
            <a:cxnLst/>
            <a:rect l="l" t="t" r="r" b="b"/>
            <a:pathLst>
              <a:path w="609076" h="558066">
                <a:moveTo>
                  <a:pt x="0" y="0"/>
                </a:moveTo>
                <a:lnTo>
                  <a:pt x="609076" y="0"/>
                </a:lnTo>
                <a:lnTo>
                  <a:pt x="609076" y="558067"/>
                </a:lnTo>
                <a:lnTo>
                  <a:pt x="0" y="558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3" name="TextBox 13"/>
          <p:cNvSpPr txBox="1"/>
          <p:nvPr/>
        </p:nvSpPr>
        <p:spPr>
          <a:xfrm>
            <a:off x="7603288" y="1437903"/>
            <a:ext cx="10684712" cy="679504"/>
          </a:xfrm>
          <a:prstGeom prst="rect">
            <a:avLst/>
          </a:prstGeom>
        </p:spPr>
        <p:txBody>
          <a:bodyPr lIns="0" tIns="0" rIns="0" bIns="0" rtlCol="0" anchor="t">
            <a:spAutoFit/>
          </a:bodyPr>
          <a:lstStyle/>
          <a:p>
            <a:pPr algn="ctr">
              <a:lnSpc>
                <a:spcPts val="5599"/>
              </a:lnSpc>
              <a:spcBef>
                <a:spcPct val="0"/>
              </a:spcBef>
            </a:pPr>
            <a:r>
              <a:rPr lang="en-US" sz="3999" b="1" dirty="0">
                <a:solidFill>
                  <a:srgbClr val="FFFFFF"/>
                </a:solidFill>
                <a:latin typeface="Raleway Bold"/>
                <a:ea typeface="Raleway Bold"/>
                <a:cs typeface="Raleway Bold"/>
                <a:sym typeface="Raleway Bold"/>
              </a:rPr>
              <a:t>NATION-BUILDING PROJECTS LIST</a:t>
            </a:r>
          </a:p>
        </p:txBody>
      </p:sp>
      <p:sp>
        <p:nvSpPr>
          <p:cNvPr id="15" name="Freeform 15"/>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6"/>
            <a:stretch>
              <a:fillRect/>
            </a:stretch>
          </a:blipFill>
        </p:spPr>
        <p:txBody>
          <a:bodyPr/>
          <a:lstStyle/>
          <a:p>
            <a:endParaRPr lang="en-CA"/>
          </a:p>
        </p:txBody>
      </p:sp>
      <p:sp>
        <p:nvSpPr>
          <p:cNvPr id="19" name="Freeform 11">
            <a:extLst>
              <a:ext uri="{FF2B5EF4-FFF2-40B4-BE49-F238E27FC236}">
                <a16:creationId xmlns:a16="http://schemas.microsoft.com/office/drawing/2014/main" id="{A0AE73A7-F215-5A2F-EB1A-83610769B967}"/>
              </a:ext>
            </a:extLst>
          </p:cNvPr>
          <p:cNvSpPr/>
          <p:nvPr/>
        </p:nvSpPr>
        <p:spPr>
          <a:xfrm>
            <a:off x="8077724" y="8390836"/>
            <a:ext cx="609076" cy="558066"/>
          </a:xfrm>
          <a:custGeom>
            <a:avLst/>
            <a:gdLst/>
            <a:ahLst/>
            <a:cxnLst/>
            <a:rect l="l" t="t" r="r" b="b"/>
            <a:pathLst>
              <a:path w="609076" h="558066">
                <a:moveTo>
                  <a:pt x="0" y="0"/>
                </a:moveTo>
                <a:lnTo>
                  <a:pt x="609076" y="0"/>
                </a:lnTo>
                <a:lnTo>
                  <a:pt x="609076" y="558066"/>
                </a:lnTo>
                <a:lnTo>
                  <a:pt x="0" y="558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0" name="Freeform 12">
            <a:extLst>
              <a:ext uri="{FF2B5EF4-FFF2-40B4-BE49-F238E27FC236}">
                <a16:creationId xmlns:a16="http://schemas.microsoft.com/office/drawing/2014/main" id="{EE8F59E4-8A84-FE73-8B8D-0E16661A5266}"/>
              </a:ext>
            </a:extLst>
          </p:cNvPr>
          <p:cNvSpPr/>
          <p:nvPr/>
        </p:nvSpPr>
        <p:spPr>
          <a:xfrm>
            <a:off x="8077724" y="9243791"/>
            <a:ext cx="609076" cy="558066"/>
          </a:xfrm>
          <a:custGeom>
            <a:avLst/>
            <a:gdLst/>
            <a:ahLst/>
            <a:cxnLst/>
            <a:rect l="l" t="t" r="r" b="b"/>
            <a:pathLst>
              <a:path w="609076" h="558066">
                <a:moveTo>
                  <a:pt x="0" y="0"/>
                </a:moveTo>
                <a:lnTo>
                  <a:pt x="609076" y="0"/>
                </a:lnTo>
                <a:lnTo>
                  <a:pt x="609076" y="558067"/>
                </a:lnTo>
                <a:lnTo>
                  <a:pt x="0" y="558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21" name="TextBox 10">
            <a:extLst>
              <a:ext uri="{FF2B5EF4-FFF2-40B4-BE49-F238E27FC236}">
                <a16:creationId xmlns:a16="http://schemas.microsoft.com/office/drawing/2014/main" id="{B6FA7F38-FB8F-0EA1-8472-16FABD5A94DB}"/>
              </a:ext>
            </a:extLst>
          </p:cNvPr>
          <p:cNvSpPr txBox="1"/>
          <p:nvPr/>
        </p:nvSpPr>
        <p:spPr>
          <a:xfrm>
            <a:off x="9054461" y="2925369"/>
            <a:ext cx="8787422" cy="3110082"/>
          </a:xfrm>
          <a:prstGeom prst="rect">
            <a:avLst/>
          </a:prstGeom>
        </p:spPr>
        <p:txBody>
          <a:bodyPr lIns="0" tIns="0" rIns="0" bIns="0" rtlCol="0" anchor="t">
            <a:spAutoFit/>
          </a:bodyPr>
          <a:lstStyle/>
          <a:p>
            <a:pPr>
              <a:lnSpc>
                <a:spcPts val="2974"/>
              </a:lnSpc>
              <a:spcAft>
                <a:spcPts val="1200"/>
              </a:spcAft>
            </a:pPr>
            <a:r>
              <a:rPr lang="iu-Cans-CA" sz="2000" dirty="0">
                <a:solidFill>
                  <a:schemeClr val="bg1"/>
                </a:solidFill>
                <a:latin typeface="Pigiarniq" panose="020B0604020202020204" charset="0"/>
              </a:rPr>
              <a:t>ᐱᓕᕆᐊᖅ ᐃᓕᓴᕆᔭᐅᓯᒪᔪᖅ ᑲᓇᑕᓕᒫᒥ ᐱᒻᒪᕆᐊᓘᓂᖓᓂᒃ ᐱᔪᓐᓇᖅᑎᑦᓯᑎᓪᓗᒍᓗ ᐆᒻᒪᖅᑯᑎᓂᒃ ᐊᑦᑕᓇᔾᔭᐃᖅᓯᒪᓂᕐᒥᒃ ᐊᒻᒪᓗ ᐃᓄᐃᑦ ᓇᒻᒥᓂᖁᑎᖃᕐᓂᖏᓐᓂᒃ</a:t>
            </a:r>
            <a:endParaRPr lang="en-CA" sz="2000" dirty="0">
              <a:solidFill>
                <a:schemeClr val="bg1"/>
              </a:solidFill>
              <a:latin typeface="Pigiarniq" panose="020B0604020202020204" charset="0"/>
            </a:endParaRPr>
          </a:p>
          <a:p>
            <a:pPr>
              <a:lnSpc>
                <a:spcPts val="2974"/>
              </a:lnSpc>
              <a:spcAft>
                <a:spcPts val="1200"/>
              </a:spcAft>
            </a:pPr>
            <a:r>
              <a:rPr lang="iu-Cans-CA" sz="2000" dirty="0">
                <a:solidFill>
                  <a:schemeClr val="bg1"/>
                </a:solidFill>
                <a:latin typeface="Pigiarniq" panose="020B0604020202020204" charset="0"/>
              </a:rPr>
              <a:t>ᓱᒃᑲᓂᖅᓴᒥᒃ ᒐᕙᒪᑐᖃᒃᑯᑦ ᐊᖏᖅᓯᕕᒃᓴᖃᕈᓐᓇᖅᑐᑦ</a:t>
            </a:r>
            <a:endParaRPr lang="en-CA" sz="2000" dirty="0">
              <a:solidFill>
                <a:schemeClr val="bg1"/>
              </a:solidFill>
              <a:latin typeface="Pigiarniq" panose="020B0604020202020204" charset="0"/>
            </a:endParaRPr>
          </a:p>
          <a:p>
            <a:pPr>
              <a:lnSpc>
                <a:spcPts val="2974"/>
              </a:lnSpc>
              <a:spcAft>
                <a:spcPts val="1200"/>
              </a:spcAft>
            </a:pPr>
            <a:r>
              <a:rPr lang="iu-Cans-CA" sz="2000" dirty="0">
                <a:solidFill>
                  <a:schemeClr val="bg1"/>
                </a:solidFill>
                <a:latin typeface="Pigiarniq" panose="020B0604020202020204" charset="0"/>
              </a:rPr>
              <a:t>ᐃᑲᔫᑎᖃᕐᓂᖅᓴᐅᓗᑎᒃ = ᕿᒥᕐᕈᔭᐅᓂᖅᓴᐅᓗᑎᒃ ᐃᓄᐃᑦ ᐊᕙᑎᓕᕆᓂᕐᒧᓪᓗ ᐃᓱᒫᓘᑕᐅᔪᑦ ᑲᒪᒋᔭᐅᑦᑎᐊᕋᓗᐊᕐᒪᖔᑕ</a:t>
            </a:r>
            <a:endParaRPr lang="en-CA" sz="2000" dirty="0">
              <a:solidFill>
                <a:schemeClr val="bg1"/>
              </a:solidFill>
              <a:latin typeface="Pigiarniq" panose="020B0604020202020204" charset="0"/>
            </a:endParaRPr>
          </a:p>
          <a:p>
            <a:pPr>
              <a:lnSpc>
                <a:spcPts val="2974"/>
              </a:lnSpc>
              <a:spcAft>
                <a:spcPts val="1200"/>
              </a:spcAft>
            </a:pPr>
            <a:r>
              <a:rPr lang="iu-Cans-CA" sz="2000" dirty="0">
                <a:solidFill>
                  <a:schemeClr val="bg1"/>
                </a:solidFill>
                <a:latin typeface="Pigiarniq" panose="020B0604020202020204" charset="0"/>
              </a:rPr>
              <a:t>ᐊᖏᖅᓯᒪᓂᐅᔪᑦ ᐱᔪᓐᓇᐅᑎᖃᖅᑐᓄᑦ ᐊᒻᒪᓗ ᑭᒃᑯᑐᐃᓐᓇᕐᓄᑦ ᐃᓚᐅᑎᑦᑎᓂᕐᒧᑦ, ᐊᒻᒪᓗ ᓄᓇᓕᐅᔪᑦ ᐅᖃᐅᓯᒃᓴᖏᑦ, ᑕᐃᒪᐃᓕᖓᐃᓐᓇᕐᓂᐊᖅᑐᑦ</a:t>
            </a:r>
            <a:endParaRPr lang="en-US" sz="2400" dirty="0">
              <a:solidFill>
                <a:schemeClr val="bg1"/>
              </a:solidFill>
              <a:latin typeface="Pigiarniq" panose="020B0604020202020204" charset="0"/>
              <a:ea typeface="Poppins"/>
              <a:cs typeface="Poppins"/>
              <a:sym typeface="Poppins"/>
            </a:endParaRPr>
          </a:p>
        </p:txBody>
      </p:sp>
      <p:sp>
        <p:nvSpPr>
          <p:cNvPr id="5" name="TextBox 19">
            <a:extLst>
              <a:ext uri="{FF2B5EF4-FFF2-40B4-BE49-F238E27FC236}">
                <a16:creationId xmlns:a16="http://schemas.microsoft.com/office/drawing/2014/main" id="{BBD3E6AC-8E76-642B-D0E8-C16825622DA7}"/>
              </a:ext>
            </a:extLst>
          </p:cNvPr>
          <p:cNvSpPr txBox="1"/>
          <p:nvPr/>
        </p:nvSpPr>
        <p:spPr>
          <a:xfrm>
            <a:off x="8282649" y="268441"/>
            <a:ext cx="8604372" cy="1107996"/>
          </a:xfrm>
          <a:prstGeom prst="rect">
            <a:avLst/>
          </a:prstGeom>
        </p:spPr>
        <p:txBody>
          <a:bodyPr wrap="square" lIns="0" tIns="0" rIns="0" bIns="0" rtlCol="0" anchor="t">
            <a:spAutoFit/>
          </a:bodyPr>
          <a:lstStyle/>
          <a:p>
            <a:pPr algn="ctr">
              <a:spcBef>
                <a:spcPct val="0"/>
              </a:spcBef>
            </a:pPr>
            <a:r>
              <a:rPr lang="iu-Cans-CA" sz="3600" b="1" dirty="0">
                <a:solidFill>
                  <a:schemeClr val="bg1"/>
                </a:solidFill>
                <a:latin typeface="Pigiarniq" panose="020B0604020202020204" charset="0"/>
              </a:rPr>
              <a:t>ᑲᓇᑕᒥ-ᐱᕈᖅᑎᑦᑎᕙᓪᓕᐊᓂᕐᒧᑦ ᐱᓕᕆᐊᒃᓴᑦ ᑎᑎᕋᖅᓯᒪᔪᑦ</a:t>
            </a:r>
            <a:endParaRPr lang="en-US" sz="6000" b="1" dirty="0">
              <a:solidFill>
                <a:schemeClr val="bg1"/>
              </a:solidFill>
              <a:latin typeface="Pigiarniq" panose="020B0604020202020204" charset="0"/>
              <a:ea typeface="Raleway Bold"/>
              <a:cs typeface="Raleway Bold"/>
              <a:sym typeface="Raleway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grpSp>
        <p:nvGrpSpPr>
          <p:cNvPr id="14" name="Group 14"/>
          <p:cNvGrpSpPr/>
          <p:nvPr/>
        </p:nvGrpSpPr>
        <p:grpSpPr>
          <a:xfrm>
            <a:off x="13618651" y="4714075"/>
            <a:ext cx="3977965" cy="4627876"/>
            <a:chOff x="0" y="0"/>
            <a:chExt cx="1246608" cy="1450276"/>
          </a:xfrm>
        </p:grpSpPr>
        <p:sp>
          <p:nvSpPr>
            <p:cNvPr id="15" name="Freeform 15"/>
            <p:cNvSpPr/>
            <p:nvPr/>
          </p:nvSpPr>
          <p:spPr>
            <a:xfrm>
              <a:off x="0" y="0"/>
              <a:ext cx="1246608" cy="1450276"/>
            </a:xfrm>
            <a:custGeom>
              <a:avLst/>
              <a:gdLst/>
              <a:ahLst/>
              <a:cxnLst/>
              <a:rect l="l" t="t" r="r" b="b"/>
              <a:pathLst>
                <a:path w="1246608" h="1450276">
                  <a:moveTo>
                    <a:pt x="99256" y="0"/>
                  </a:moveTo>
                  <a:lnTo>
                    <a:pt x="1147352" y="0"/>
                  </a:lnTo>
                  <a:cubicBezTo>
                    <a:pt x="1202169" y="0"/>
                    <a:pt x="1246608" y="44439"/>
                    <a:pt x="1246608" y="99256"/>
                  </a:cubicBezTo>
                  <a:lnTo>
                    <a:pt x="1246608" y="1351020"/>
                  </a:lnTo>
                  <a:cubicBezTo>
                    <a:pt x="1246608" y="1405838"/>
                    <a:pt x="1202169" y="1450276"/>
                    <a:pt x="1147352" y="1450276"/>
                  </a:cubicBezTo>
                  <a:lnTo>
                    <a:pt x="99256" y="1450276"/>
                  </a:lnTo>
                  <a:cubicBezTo>
                    <a:pt x="44439" y="1450276"/>
                    <a:pt x="0" y="1405838"/>
                    <a:pt x="0" y="1351020"/>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16" name="TextBox 16"/>
            <p:cNvSpPr txBox="1"/>
            <p:nvPr/>
          </p:nvSpPr>
          <p:spPr>
            <a:xfrm>
              <a:off x="0" y="-38100"/>
              <a:ext cx="1246608" cy="1488376"/>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278736" y="4699218"/>
            <a:ext cx="3977965" cy="4642734"/>
            <a:chOff x="0" y="0"/>
            <a:chExt cx="1246608" cy="1454932"/>
          </a:xfrm>
        </p:grpSpPr>
        <p:sp>
          <p:nvSpPr>
            <p:cNvPr id="27" name="Freeform 27"/>
            <p:cNvSpPr/>
            <p:nvPr/>
          </p:nvSpPr>
          <p:spPr>
            <a:xfrm>
              <a:off x="0" y="0"/>
              <a:ext cx="1246608" cy="1454932"/>
            </a:xfrm>
            <a:custGeom>
              <a:avLst/>
              <a:gdLst/>
              <a:ahLst/>
              <a:cxnLst/>
              <a:rect l="l" t="t" r="r" b="b"/>
              <a:pathLst>
                <a:path w="1246608" h="1454932">
                  <a:moveTo>
                    <a:pt x="99256" y="0"/>
                  </a:moveTo>
                  <a:lnTo>
                    <a:pt x="1147352" y="0"/>
                  </a:lnTo>
                  <a:cubicBezTo>
                    <a:pt x="1202169" y="0"/>
                    <a:pt x="1246608" y="44439"/>
                    <a:pt x="1246608" y="99256"/>
                  </a:cubicBezTo>
                  <a:lnTo>
                    <a:pt x="1246608" y="1355676"/>
                  </a:lnTo>
                  <a:cubicBezTo>
                    <a:pt x="1246608" y="1410494"/>
                    <a:pt x="1202169" y="1454932"/>
                    <a:pt x="1147352" y="1454932"/>
                  </a:cubicBezTo>
                  <a:lnTo>
                    <a:pt x="99256" y="1454932"/>
                  </a:lnTo>
                  <a:cubicBezTo>
                    <a:pt x="44439" y="1454932"/>
                    <a:pt x="0" y="1410494"/>
                    <a:pt x="0" y="1355676"/>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28" name="TextBox 28"/>
            <p:cNvSpPr txBox="1"/>
            <p:nvPr/>
          </p:nvSpPr>
          <p:spPr>
            <a:xfrm>
              <a:off x="0" y="-38100"/>
              <a:ext cx="1246608" cy="1493032"/>
            </a:xfrm>
            <a:prstGeom prst="rect">
              <a:avLst/>
            </a:prstGeom>
          </p:spPr>
          <p:txBody>
            <a:bodyPr lIns="50800" tIns="50800" rIns="50800" bIns="50800" rtlCol="0" anchor="ctr"/>
            <a:lstStyle/>
            <a:p>
              <a:pPr algn="ctr">
                <a:lnSpc>
                  <a:spcPts val="2659"/>
                </a:lnSpc>
              </a:pPr>
              <a:endParaRPr/>
            </a:p>
          </p:txBody>
        </p:sp>
      </p:grpSp>
      <p:sp>
        <p:nvSpPr>
          <p:cNvPr id="44" name="Freeform 9">
            <a:extLst>
              <a:ext uri="{FF2B5EF4-FFF2-40B4-BE49-F238E27FC236}">
                <a16:creationId xmlns:a16="http://schemas.microsoft.com/office/drawing/2014/main" id="{5E46D0E5-E64B-9C94-A7D8-C0C0317E178D}"/>
              </a:ext>
            </a:extLst>
          </p:cNvPr>
          <p:cNvSpPr/>
          <p:nvPr/>
        </p:nvSpPr>
        <p:spPr>
          <a:xfrm>
            <a:off x="9720878" y="3105624"/>
            <a:ext cx="3056834" cy="3056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txBody>
          <a:bodyPr/>
          <a:lstStyle/>
          <a:p>
            <a:endParaRPr lang="en-CA"/>
          </a:p>
        </p:txBody>
      </p:sp>
      <p:grpSp>
        <p:nvGrpSpPr>
          <p:cNvPr id="2" name="Group 2"/>
          <p:cNvGrpSpPr/>
          <p:nvPr/>
        </p:nvGrpSpPr>
        <p:grpSpPr>
          <a:xfrm>
            <a:off x="4938822" y="4620104"/>
            <a:ext cx="3977965" cy="4721848"/>
            <a:chOff x="0" y="0"/>
            <a:chExt cx="1246608" cy="1479725"/>
          </a:xfrm>
        </p:grpSpPr>
        <p:sp>
          <p:nvSpPr>
            <p:cNvPr id="3" name="Freeform 3"/>
            <p:cNvSpPr/>
            <p:nvPr/>
          </p:nvSpPr>
          <p:spPr>
            <a:xfrm>
              <a:off x="0" y="0"/>
              <a:ext cx="1246608" cy="1479725"/>
            </a:xfrm>
            <a:custGeom>
              <a:avLst/>
              <a:gdLst/>
              <a:ahLst/>
              <a:cxnLst/>
              <a:rect l="l" t="t" r="r" b="b"/>
              <a:pathLst>
                <a:path w="1246608" h="1479725">
                  <a:moveTo>
                    <a:pt x="99256" y="0"/>
                  </a:moveTo>
                  <a:lnTo>
                    <a:pt x="1147352" y="0"/>
                  </a:lnTo>
                  <a:cubicBezTo>
                    <a:pt x="1202169" y="0"/>
                    <a:pt x="1246608" y="44439"/>
                    <a:pt x="1246608" y="99256"/>
                  </a:cubicBezTo>
                  <a:lnTo>
                    <a:pt x="1246608" y="1380469"/>
                  </a:lnTo>
                  <a:cubicBezTo>
                    <a:pt x="1246608" y="1435286"/>
                    <a:pt x="1202169" y="1479725"/>
                    <a:pt x="1147352" y="1479725"/>
                  </a:cubicBezTo>
                  <a:lnTo>
                    <a:pt x="99256" y="1479725"/>
                  </a:lnTo>
                  <a:cubicBezTo>
                    <a:pt x="44439" y="1479725"/>
                    <a:pt x="0" y="1435286"/>
                    <a:pt x="0" y="1380469"/>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4" name="TextBox 4"/>
            <p:cNvSpPr txBox="1"/>
            <p:nvPr/>
          </p:nvSpPr>
          <p:spPr>
            <a:xfrm>
              <a:off x="0" y="-38100"/>
              <a:ext cx="1246608" cy="1517825"/>
            </a:xfrm>
            <a:prstGeom prst="rect">
              <a:avLst/>
            </a:prstGeom>
          </p:spPr>
          <p:txBody>
            <a:bodyPr lIns="50800" tIns="50800" rIns="50800" bIns="50800" rtlCol="0" anchor="ctr"/>
            <a:lstStyle/>
            <a:p>
              <a:pPr algn="ctr">
                <a:lnSpc>
                  <a:spcPts val="2659"/>
                </a:lnSpc>
              </a:pPr>
              <a:endParaRPr/>
            </a:p>
          </p:txBody>
        </p:sp>
      </p:grpSp>
      <p:sp>
        <p:nvSpPr>
          <p:cNvPr id="45" name="Freeform 9">
            <a:extLst>
              <a:ext uri="{FF2B5EF4-FFF2-40B4-BE49-F238E27FC236}">
                <a16:creationId xmlns:a16="http://schemas.microsoft.com/office/drawing/2014/main" id="{09BB410C-CF47-F2B7-773C-D2003168E126}"/>
              </a:ext>
            </a:extLst>
          </p:cNvPr>
          <p:cNvSpPr/>
          <p:nvPr/>
        </p:nvSpPr>
        <p:spPr>
          <a:xfrm>
            <a:off x="5399387" y="3125609"/>
            <a:ext cx="3056834" cy="3056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txBody>
          <a:bodyPr/>
          <a:lstStyle/>
          <a:p>
            <a:endParaRPr lang="en-CA"/>
          </a:p>
        </p:txBody>
      </p:sp>
      <p:grpSp>
        <p:nvGrpSpPr>
          <p:cNvPr id="5" name="Group 5"/>
          <p:cNvGrpSpPr/>
          <p:nvPr/>
        </p:nvGrpSpPr>
        <p:grpSpPr>
          <a:xfrm>
            <a:off x="595130" y="4620104"/>
            <a:ext cx="3977965" cy="4721848"/>
            <a:chOff x="0" y="0"/>
            <a:chExt cx="1246608" cy="1479725"/>
          </a:xfrm>
        </p:grpSpPr>
        <p:sp>
          <p:nvSpPr>
            <p:cNvPr id="6" name="Freeform 6"/>
            <p:cNvSpPr/>
            <p:nvPr/>
          </p:nvSpPr>
          <p:spPr>
            <a:xfrm>
              <a:off x="0" y="0"/>
              <a:ext cx="1246608" cy="1479725"/>
            </a:xfrm>
            <a:custGeom>
              <a:avLst/>
              <a:gdLst/>
              <a:ahLst/>
              <a:cxnLst/>
              <a:rect l="l" t="t" r="r" b="b"/>
              <a:pathLst>
                <a:path w="1246608" h="1479725">
                  <a:moveTo>
                    <a:pt x="99256" y="0"/>
                  </a:moveTo>
                  <a:lnTo>
                    <a:pt x="1147352" y="0"/>
                  </a:lnTo>
                  <a:cubicBezTo>
                    <a:pt x="1202169" y="0"/>
                    <a:pt x="1246608" y="44439"/>
                    <a:pt x="1246608" y="99256"/>
                  </a:cubicBezTo>
                  <a:lnTo>
                    <a:pt x="1246608" y="1380469"/>
                  </a:lnTo>
                  <a:cubicBezTo>
                    <a:pt x="1246608" y="1435286"/>
                    <a:pt x="1202169" y="1479725"/>
                    <a:pt x="1147352" y="1479725"/>
                  </a:cubicBezTo>
                  <a:lnTo>
                    <a:pt x="99256" y="1479725"/>
                  </a:lnTo>
                  <a:cubicBezTo>
                    <a:pt x="44439" y="1479725"/>
                    <a:pt x="0" y="1435286"/>
                    <a:pt x="0" y="1380469"/>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7" name="TextBox 7"/>
            <p:cNvSpPr txBox="1"/>
            <p:nvPr/>
          </p:nvSpPr>
          <p:spPr>
            <a:xfrm>
              <a:off x="0" y="-38100"/>
              <a:ext cx="1246608" cy="1517825"/>
            </a:xfrm>
            <a:prstGeom prst="rect">
              <a:avLst/>
            </a:prstGeom>
          </p:spPr>
          <p:txBody>
            <a:bodyPr lIns="50800" tIns="50800" rIns="50800" bIns="50800" rtlCol="0" anchor="ctr"/>
            <a:lstStyle/>
            <a:p>
              <a:pPr algn="ctr">
                <a:lnSpc>
                  <a:spcPts val="2659"/>
                </a:lnSpc>
              </a:pPr>
              <a:endParaRPr/>
            </a:p>
          </p:txBody>
        </p:sp>
      </p:grpSp>
      <p:sp>
        <p:nvSpPr>
          <p:cNvPr id="46" name="Freeform 9">
            <a:extLst>
              <a:ext uri="{FF2B5EF4-FFF2-40B4-BE49-F238E27FC236}">
                <a16:creationId xmlns:a16="http://schemas.microsoft.com/office/drawing/2014/main" id="{68CCEFAC-7C43-621F-3500-FEEEA2EF9B9E}"/>
              </a:ext>
            </a:extLst>
          </p:cNvPr>
          <p:cNvSpPr/>
          <p:nvPr/>
        </p:nvSpPr>
        <p:spPr>
          <a:xfrm>
            <a:off x="1050242" y="3098876"/>
            <a:ext cx="3056834" cy="3056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txBody>
          <a:bodyPr/>
          <a:lstStyle/>
          <a:p>
            <a:endParaRPr lang="en-CA"/>
          </a:p>
        </p:txBody>
      </p:sp>
      <p:sp>
        <p:nvSpPr>
          <p:cNvPr id="9" name="Freeform 9"/>
          <p:cNvSpPr/>
          <p:nvPr/>
        </p:nvSpPr>
        <p:spPr>
          <a:xfrm>
            <a:off x="13999330" y="3170801"/>
            <a:ext cx="3056834" cy="305683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txBody>
          <a:bodyPr/>
          <a:lstStyle/>
          <a:p>
            <a:endParaRPr lang="en-CA"/>
          </a:p>
        </p:txBody>
      </p:sp>
      <p:grpSp>
        <p:nvGrpSpPr>
          <p:cNvPr id="20" name="Group 20"/>
          <p:cNvGrpSpPr>
            <a:grpSpLocks noChangeAspect="1"/>
          </p:cNvGrpSpPr>
          <p:nvPr/>
        </p:nvGrpSpPr>
        <p:grpSpPr>
          <a:xfrm>
            <a:off x="1260523" y="3308762"/>
            <a:ext cx="2647180" cy="2647169"/>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txBody>
            <a:bodyPr/>
            <a:lstStyle/>
            <a:p>
              <a:endParaRPr lang="en-CA"/>
            </a:p>
          </p:txBody>
        </p:sp>
      </p:grpSp>
      <p:grpSp>
        <p:nvGrpSpPr>
          <p:cNvPr id="22" name="Group 22"/>
          <p:cNvGrpSpPr>
            <a:grpSpLocks noChangeAspect="1"/>
          </p:cNvGrpSpPr>
          <p:nvPr/>
        </p:nvGrpSpPr>
        <p:grpSpPr>
          <a:xfrm>
            <a:off x="5589245" y="3333462"/>
            <a:ext cx="2675369" cy="2675359"/>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7992"/>
              </a:stretch>
            </a:blipFill>
          </p:spPr>
          <p:txBody>
            <a:bodyPr/>
            <a:lstStyle/>
            <a:p>
              <a:endParaRPr lang="en-CA"/>
            </a:p>
          </p:txBody>
        </p:sp>
      </p:grpSp>
      <p:grpSp>
        <p:nvGrpSpPr>
          <p:cNvPr id="24" name="Group 24"/>
          <p:cNvGrpSpPr>
            <a:grpSpLocks noChangeAspect="1"/>
          </p:cNvGrpSpPr>
          <p:nvPr/>
        </p:nvGrpSpPr>
        <p:grpSpPr>
          <a:xfrm>
            <a:off x="14233867" y="3420200"/>
            <a:ext cx="2587760" cy="2587750"/>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4679"/>
              </a:stretch>
            </a:blipFill>
          </p:spPr>
          <p:txBody>
            <a:bodyPr/>
            <a:lstStyle/>
            <a:p>
              <a:endParaRPr lang="en-CA"/>
            </a:p>
          </p:txBody>
        </p:sp>
      </p:grpSp>
      <p:grpSp>
        <p:nvGrpSpPr>
          <p:cNvPr id="32" name="Group 32"/>
          <p:cNvGrpSpPr>
            <a:grpSpLocks noChangeAspect="1"/>
          </p:cNvGrpSpPr>
          <p:nvPr/>
        </p:nvGrpSpPr>
        <p:grpSpPr>
          <a:xfrm>
            <a:off x="9918547" y="3293905"/>
            <a:ext cx="2675369" cy="2675359"/>
            <a:chOff x="0" y="0"/>
            <a:chExt cx="6350000" cy="6349975"/>
          </a:xfrm>
        </p:grpSpPr>
        <p:sp>
          <p:nvSpPr>
            <p:cNvPr id="33" name="Freeform 3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833" r="-32661"/>
              </a:stretch>
            </a:blipFill>
          </p:spPr>
          <p:txBody>
            <a:bodyPr/>
            <a:lstStyle/>
            <a:p>
              <a:endParaRPr lang="en-CA"/>
            </a:p>
          </p:txBody>
        </p:sp>
      </p:grpSp>
      <p:sp>
        <p:nvSpPr>
          <p:cNvPr id="34" name="TextBox 34"/>
          <p:cNvSpPr txBox="1"/>
          <p:nvPr/>
        </p:nvSpPr>
        <p:spPr>
          <a:xfrm>
            <a:off x="778190" y="431701"/>
            <a:ext cx="13034063" cy="655629"/>
          </a:xfrm>
          <a:prstGeom prst="rect">
            <a:avLst/>
          </a:prstGeom>
        </p:spPr>
        <p:txBody>
          <a:bodyPr wrap="square" lIns="0" tIns="0" rIns="0" bIns="0" rtlCol="0" anchor="t">
            <a:spAutoFit/>
          </a:bodyPr>
          <a:lstStyle/>
          <a:p>
            <a:pPr>
              <a:lnSpc>
                <a:spcPts val="5599"/>
              </a:lnSpc>
              <a:spcBef>
                <a:spcPct val="0"/>
              </a:spcBef>
            </a:pPr>
            <a:r>
              <a:rPr lang="iu-Cans-CA" sz="3800" b="1" dirty="0">
                <a:solidFill>
                  <a:schemeClr val="bg1"/>
                </a:solidFill>
                <a:latin typeface="Pigiarniq" panose="020B0604020202020204" charset="0"/>
              </a:rPr>
              <a:t>ᐃᓱᒫᓘᑕᐅᔪᑦ ᑐᓴᖅᓯᒪᔭᕗᑦ</a:t>
            </a:r>
            <a:endParaRPr lang="en-US" sz="3800" b="1" dirty="0">
              <a:solidFill>
                <a:schemeClr val="bg1"/>
              </a:solidFill>
              <a:latin typeface="Pigiarniq" panose="020B0604020202020204" charset="0"/>
              <a:ea typeface="Raleway Bold"/>
              <a:cs typeface="Raleway Bold"/>
              <a:sym typeface="Raleway Bold"/>
            </a:endParaRPr>
          </a:p>
        </p:txBody>
      </p:sp>
      <p:sp>
        <p:nvSpPr>
          <p:cNvPr id="35" name="TextBox 35"/>
          <p:cNvSpPr txBox="1"/>
          <p:nvPr/>
        </p:nvSpPr>
        <p:spPr>
          <a:xfrm>
            <a:off x="778190" y="1126950"/>
            <a:ext cx="12776293" cy="655436"/>
          </a:xfrm>
          <a:prstGeom prst="rect">
            <a:avLst/>
          </a:prstGeom>
        </p:spPr>
        <p:txBody>
          <a:bodyPr wrap="square" lIns="0" tIns="0" rIns="0" bIns="0" rtlCol="0" anchor="t">
            <a:spAutoFit/>
          </a:bodyPr>
          <a:lstStyle/>
          <a:p>
            <a:pPr>
              <a:lnSpc>
                <a:spcPts val="5599"/>
              </a:lnSpc>
              <a:spcBef>
                <a:spcPct val="0"/>
              </a:spcBef>
            </a:pPr>
            <a:r>
              <a:rPr lang="en-US" sz="3999" b="1" dirty="0">
                <a:solidFill>
                  <a:srgbClr val="FFFFFF"/>
                </a:solidFill>
                <a:latin typeface="Raleway Bold"/>
                <a:ea typeface="Raleway Bold"/>
                <a:cs typeface="Raleway Bold"/>
                <a:sym typeface="Raleway Bold"/>
              </a:rPr>
              <a:t>CONCERNS WE HAVE HEARD</a:t>
            </a:r>
          </a:p>
        </p:txBody>
      </p:sp>
      <p:sp>
        <p:nvSpPr>
          <p:cNvPr id="36" name="TextBox 36"/>
          <p:cNvSpPr txBox="1"/>
          <p:nvPr/>
        </p:nvSpPr>
        <p:spPr>
          <a:xfrm>
            <a:off x="1077897" y="6685278"/>
            <a:ext cx="3056834" cy="358753"/>
          </a:xfrm>
          <a:prstGeom prst="rect">
            <a:avLst/>
          </a:prstGeom>
        </p:spPr>
        <p:txBody>
          <a:bodyPr lIns="0" tIns="0" rIns="0" bIns="0" rtlCol="0" anchor="t">
            <a:spAutoFit/>
          </a:bodyPr>
          <a:lstStyle/>
          <a:p>
            <a:pPr algn="ctr">
              <a:lnSpc>
                <a:spcPts val="2999"/>
              </a:lnSpc>
              <a:spcBef>
                <a:spcPct val="0"/>
              </a:spcBef>
            </a:pPr>
            <a:r>
              <a:rPr lang="iu-Cans-CA" sz="2400" b="1" dirty="0">
                <a:latin typeface="Pigiarniq" panose="020B0604020202020204" charset="0"/>
              </a:rPr>
              <a:t>ᑰᖓ ᐊᓯᔾᔨᕐᓂᐊᖅᑐᖅ</a:t>
            </a:r>
            <a:endParaRPr lang="en-US" sz="3200" b="1" dirty="0">
              <a:solidFill>
                <a:srgbClr val="000201"/>
              </a:solidFill>
              <a:latin typeface="Pigiarniq" panose="020B0604020202020204" charset="0"/>
              <a:ea typeface="Public Sans Bold"/>
              <a:cs typeface="Public Sans Bold"/>
              <a:sym typeface="Public Sans Bold"/>
            </a:endParaRPr>
          </a:p>
        </p:txBody>
      </p:sp>
      <p:sp>
        <p:nvSpPr>
          <p:cNvPr id="37" name="TextBox 37"/>
          <p:cNvSpPr txBox="1"/>
          <p:nvPr/>
        </p:nvSpPr>
        <p:spPr>
          <a:xfrm>
            <a:off x="900464" y="7743856"/>
            <a:ext cx="3356389" cy="762966"/>
          </a:xfrm>
          <a:prstGeom prst="rect">
            <a:avLst/>
          </a:prstGeom>
        </p:spPr>
        <p:txBody>
          <a:bodyPr wrap="square" lIns="0" tIns="0" rIns="0" bIns="0" rtlCol="0" anchor="t">
            <a:spAutoFit/>
          </a:bodyPr>
          <a:lstStyle/>
          <a:p>
            <a:pPr algn="ctr">
              <a:lnSpc>
                <a:spcPts val="2999"/>
              </a:lnSpc>
              <a:spcBef>
                <a:spcPct val="0"/>
              </a:spcBef>
            </a:pPr>
            <a:r>
              <a:rPr lang="en-US" sz="2499" b="1" dirty="0">
                <a:solidFill>
                  <a:srgbClr val="000201"/>
                </a:solidFill>
                <a:latin typeface="Poppins" panose="00000500000000000000" pitchFamily="2" charset="0"/>
                <a:ea typeface="Public Sans Bold"/>
                <a:cs typeface="Poppins" panose="00000500000000000000" pitchFamily="2" charset="0"/>
                <a:sym typeface="Public Sans Bold"/>
              </a:rPr>
              <a:t>There will be changes to the river </a:t>
            </a:r>
          </a:p>
        </p:txBody>
      </p:sp>
      <p:sp>
        <p:nvSpPr>
          <p:cNvPr id="38" name="TextBox 38"/>
          <p:cNvSpPr txBox="1"/>
          <p:nvPr/>
        </p:nvSpPr>
        <p:spPr>
          <a:xfrm>
            <a:off x="5399387" y="6364209"/>
            <a:ext cx="3056834" cy="1128194"/>
          </a:xfrm>
          <a:prstGeom prst="rect">
            <a:avLst/>
          </a:prstGeom>
        </p:spPr>
        <p:txBody>
          <a:bodyPr lIns="0" tIns="0" rIns="0" bIns="0" rtlCol="0" anchor="t">
            <a:spAutoFit/>
          </a:bodyPr>
          <a:lstStyle/>
          <a:p>
            <a:pPr algn="ctr">
              <a:lnSpc>
                <a:spcPts val="2999"/>
              </a:lnSpc>
              <a:spcBef>
                <a:spcPct val="0"/>
              </a:spcBef>
            </a:pPr>
            <a:r>
              <a:rPr lang="iu-Cans-CA" sz="2400" b="1" dirty="0">
                <a:latin typeface="Pigiarniq" panose="020B0604020202020204" charset="0"/>
              </a:rPr>
              <a:t>ᐊᒃᑐᐃᓂᖃᕐᓂᐊᖅᑐᖅ ᐃᖃᓗᖕᓄᑦ ᓂᕐᔪᑎᓄᒡᓗ</a:t>
            </a:r>
            <a:endParaRPr lang="en-US" sz="3200" b="1" dirty="0">
              <a:solidFill>
                <a:srgbClr val="000201"/>
              </a:solidFill>
              <a:latin typeface="Pigiarniq" panose="020B0604020202020204" charset="0"/>
              <a:ea typeface="Public Sans Bold"/>
              <a:cs typeface="Public Sans Bold"/>
              <a:sym typeface="Public Sans Bold"/>
            </a:endParaRPr>
          </a:p>
        </p:txBody>
      </p:sp>
      <p:sp>
        <p:nvSpPr>
          <p:cNvPr id="39" name="TextBox 39"/>
          <p:cNvSpPr txBox="1"/>
          <p:nvPr/>
        </p:nvSpPr>
        <p:spPr>
          <a:xfrm>
            <a:off x="5399387" y="7743856"/>
            <a:ext cx="3056834" cy="1147686"/>
          </a:xfrm>
          <a:prstGeom prst="rect">
            <a:avLst/>
          </a:prstGeom>
        </p:spPr>
        <p:txBody>
          <a:bodyPr lIns="0" tIns="0" rIns="0" bIns="0" rtlCol="0" anchor="t">
            <a:spAutoFit/>
          </a:bodyPr>
          <a:lstStyle/>
          <a:p>
            <a:pPr algn="ctr">
              <a:lnSpc>
                <a:spcPts val="2999"/>
              </a:lnSpc>
              <a:spcBef>
                <a:spcPct val="0"/>
              </a:spcBef>
            </a:pPr>
            <a:r>
              <a:rPr lang="en-US" sz="2499" b="1" dirty="0">
                <a:solidFill>
                  <a:srgbClr val="000201"/>
                </a:solidFill>
                <a:latin typeface="Poppins" panose="00000500000000000000" pitchFamily="2" charset="0"/>
                <a:ea typeface="Public Sans Bold"/>
                <a:cs typeface="Poppins" panose="00000500000000000000" pitchFamily="2" charset="0"/>
                <a:sym typeface="Public Sans Bold"/>
              </a:rPr>
              <a:t>There will be impacts on fish and wildlife</a:t>
            </a:r>
          </a:p>
        </p:txBody>
      </p:sp>
      <p:sp>
        <p:nvSpPr>
          <p:cNvPr id="40" name="TextBox 40"/>
          <p:cNvSpPr txBox="1"/>
          <p:nvPr/>
        </p:nvSpPr>
        <p:spPr>
          <a:xfrm>
            <a:off x="9708846" y="6364209"/>
            <a:ext cx="3056834" cy="743473"/>
          </a:xfrm>
          <a:prstGeom prst="rect">
            <a:avLst/>
          </a:prstGeom>
        </p:spPr>
        <p:txBody>
          <a:bodyPr lIns="0" tIns="0" rIns="0" bIns="0" rtlCol="0" anchor="t">
            <a:spAutoFit/>
          </a:bodyPr>
          <a:lstStyle/>
          <a:p>
            <a:pPr algn="ctr">
              <a:lnSpc>
                <a:spcPts val="2999"/>
              </a:lnSpc>
              <a:spcBef>
                <a:spcPct val="0"/>
              </a:spcBef>
            </a:pPr>
            <a:r>
              <a:rPr lang="iu-Cans-CA" sz="2400" b="1" dirty="0">
                <a:latin typeface="Pigiarniq" panose="020B0604020202020204" charset="0"/>
              </a:rPr>
              <a:t>ᐱᓕᕆᐊᖅ ᐃᑲᔫᑎᖃᔾᔮᙱᑦᑐᖅ</a:t>
            </a:r>
            <a:endParaRPr lang="en-US" sz="3200" b="1" dirty="0">
              <a:solidFill>
                <a:srgbClr val="000201"/>
              </a:solidFill>
              <a:latin typeface="Pigiarniq" panose="020B0604020202020204" charset="0"/>
              <a:ea typeface="Public Sans Bold"/>
              <a:cs typeface="Public Sans Bold"/>
              <a:sym typeface="Public Sans Bold"/>
            </a:endParaRPr>
          </a:p>
        </p:txBody>
      </p:sp>
      <p:sp>
        <p:nvSpPr>
          <p:cNvPr id="41" name="TextBox 41"/>
          <p:cNvSpPr txBox="1"/>
          <p:nvPr/>
        </p:nvSpPr>
        <p:spPr>
          <a:xfrm>
            <a:off x="9708846" y="7851855"/>
            <a:ext cx="3056834" cy="762966"/>
          </a:xfrm>
          <a:prstGeom prst="rect">
            <a:avLst/>
          </a:prstGeom>
        </p:spPr>
        <p:txBody>
          <a:bodyPr lIns="0" tIns="0" rIns="0" bIns="0" rtlCol="0" anchor="t">
            <a:spAutoFit/>
          </a:bodyPr>
          <a:lstStyle/>
          <a:p>
            <a:pPr algn="ctr">
              <a:lnSpc>
                <a:spcPts val="2999"/>
              </a:lnSpc>
              <a:spcBef>
                <a:spcPct val="0"/>
              </a:spcBef>
            </a:pPr>
            <a:r>
              <a:rPr lang="en-US" sz="2499" b="1" dirty="0">
                <a:solidFill>
                  <a:srgbClr val="000201"/>
                </a:solidFill>
                <a:latin typeface="Poppins" panose="00000500000000000000" pitchFamily="2" charset="0"/>
                <a:ea typeface="Public Sans Bold"/>
                <a:cs typeface="Poppins" panose="00000500000000000000" pitchFamily="2" charset="0"/>
                <a:sym typeface="Public Sans Bold"/>
              </a:rPr>
              <a:t>The Project will not provide benefits</a:t>
            </a:r>
          </a:p>
        </p:txBody>
      </p:sp>
      <p:sp>
        <p:nvSpPr>
          <p:cNvPr id="42" name="TextBox 42"/>
          <p:cNvSpPr txBox="1"/>
          <p:nvPr/>
        </p:nvSpPr>
        <p:spPr>
          <a:xfrm>
            <a:off x="13715451" y="6419848"/>
            <a:ext cx="3784363" cy="1122359"/>
          </a:xfrm>
          <a:prstGeom prst="rect">
            <a:avLst/>
          </a:prstGeom>
        </p:spPr>
        <p:txBody>
          <a:bodyPr wrap="square" lIns="0" tIns="0" rIns="0" bIns="0" rtlCol="0" anchor="t">
            <a:spAutoFit/>
          </a:bodyPr>
          <a:lstStyle/>
          <a:p>
            <a:pPr algn="ctr">
              <a:lnSpc>
                <a:spcPts val="2999"/>
              </a:lnSpc>
              <a:spcBef>
                <a:spcPct val="0"/>
              </a:spcBef>
            </a:pPr>
            <a:r>
              <a:rPr lang="iu-Cans-CA" sz="2200" b="1" dirty="0">
                <a:latin typeface="Pigiarniq" panose="020B0604020202020204" charset="0"/>
              </a:rPr>
              <a:t>ᐸᖕᓂᕐᑑᖅ ᐃᓚᓕᐅᔾᔭᐅᓚᐅᙱᑦᑐᖅ ᐃᓂᒃᓴᒥᒃ ᓂᕈᐊᖅᑐᖃᖅᑎᓪᓗᒍ</a:t>
            </a:r>
            <a:endParaRPr lang="en-US" sz="2200" b="1" dirty="0">
              <a:solidFill>
                <a:srgbClr val="000201"/>
              </a:solidFill>
              <a:latin typeface="Pigiarniq" panose="020B0604020202020204" charset="0"/>
              <a:ea typeface="Public Sans Bold"/>
              <a:cs typeface="Public Sans Bold"/>
              <a:sym typeface="Public Sans Bold"/>
            </a:endParaRPr>
          </a:p>
        </p:txBody>
      </p:sp>
      <p:sp>
        <p:nvSpPr>
          <p:cNvPr id="43" name="TextBox 43"/>
          <p:cNvSpPr txBox="1"/>
          <p:nvPr/>
        </p:nvSpPr>
        <p:spPr>
          <a:xfrm>
            <a:off x="14094819" y="7816217"/>
            <a:ext cx="3056834" cy="1147686"/>
          </a:xfrm>
          <a:prstGeom prst="rect">
            <a:avLst/>
          </a:prstGeom>
        </p:spPr>
        <p:txBody>
          <a:bodyPr lIns="0" tIns="0" rIns="0" bIns="0" rtlCol="0" anchor="t">
            <a:spAutoFit/>
          </a:bodyPr>
          <a:lstStyle/>
          <a:p>
            <a:pPr algn="ctr">
              <a:lnSpc>
                <a:spcPts val="2999"/>
              </a:lnSpc>
              <a:spcBef>
                <a:spcPct val="0"/>
              </a:spcBef>
            </a:pPr>
            <a:r>
              <a:rPr lang="en-US" sz="2499" b="1" dirty="0" err="1">
                <a:solidFill>
                  <a:srgbClr val="000201"/>
                </a:solidFill>
                <a:latin typeface="Poppins" panose="00000500000000000000" pitchFamily="2" charset="0"/>
                <a:ea typeface="Public Sans Bold"/>
                <a:cs typeface="Poppins" panose="00000500000000000000" pitchFamily="2" charset="0"/>
                <a:sym typeface="Public Sans Bold"/>
              </a:rPr>
              <a:t>Panniqtuuq</a:t>
            </a:r>
            <a:r>
              <a:rPr lang="en-US" sz="2499" b="1" dirty="0">
                <a:solidFill>
                  <a:srgbClr val="000201"/>
                </a:solidFill>
                <a:latin typeface="Poppins" panose="00000500000000000000" pitchFamily="2" charset="0"/>
                <a:ea typeface="Public Sans Bold"/>
                <a:cs typeface="Poppins" panose="00000500000000000000" pitchFamily="2" charset="0"/>
                <a:sym typeface="Public Sans Bold"/>
              </a:rPr>
              <a:t> was not included in the site selection</a:t>
            </a:r>
          </a:p>
        </p:txBody>
      </p:sp>
      <p:pic>
        <p:nvPicPr>
          <p:cNvPr id="50" name="Picture 49">
            <a:extLst>
              <a:ext uri="{FF2B5EF4-FFF2-40B4-BE49-F238E27FC236}">
                <a16:creationId xmlns:a16="http://schemas.microsoft.com/office/drawing/2014/main" id="{F07B8BEB-0913-01D4-5D6D-BBD9D4FC5104}"/>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14473082" y="294958"/>
            <a:ext cx="1665276" cy="1665276"/>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4986949" y="4116371"/>
            <a:ext cx="3977965" cy="5263272"/>
            <a:chOff x="0" y="0"/>
            <a:chExt cx="1246608" cy="1649395"/>
          </a:xfrm>
        </p:grpSpPr>
        <p:sp>
          <p:nvSpPr>
            <p:cNvPr id="3" name="Freeform 3"/>
            <p:cNvSpPr/>
            <p:nvPr/>
          </p:nvSpPr>
          <p:spPr>
            <a:xfrm>
              <a:off x="0" y="0"/>
              <a:ext cx="1246608" cy="1649395"/>
            </a:xfrm>
            <a:custGeom>
              <a:avLst/>
              <a:gdLst/>
              <a:ahLst/>
              <a:cxnLst/>
              <a:rect l="l" t="t" r="r" b="b"/>
              <a:pathLst>
                <a:path w="1246608" h="1649395">
                  <a:moveTo>
                    <a:pt x="99256" y="0"/>
                  </a:moveTo>
                  <a:lnTo>
                    <a:pt x="1147352" y="0"/>
                  </a:lnTo>
                  <a:cubicBezTo>
                    <a:pt x="1202169" y="0"/>
                    <a:pt x="1246608" y="44439"/>
                    <a:pt x="1246608" y="99256"/>
                  </a:cubicBezTo>
                  <a:lnTo>
                    <a:pt x="1246608" y="1550139"/>
                  </a:lnTo>
                  <a:cubicBezTo>
                    <a:pt x="1246608" y="1604957"/>
                    <a:pt x="1202169" y="1649395"/>
                    <a:pt x="1147352" y="1649395"/>
                  </a:cubicBezTo>
                  <a:lnTo>
                    <a:pt x="99256" y="1649395"/>
                  </a:lnTo>
                  <a:cubicBezTo>
                    <a:pt x="44439" y="1649395"/>
                    <a:pt x="0" y="1604957"/>
                    <a:pt x="0" y="1550139"/>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4" name="TextBox 4"/>
            <p:cNvSpPr txBox="1"/>
            <p:nvPr/>
          </p:nvSpPr>
          <p:spPr>
            <a:xfrm>
              <a:off x="0" y="-38100"/>
              <a:ext cx="1246608" cy="16874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3257" y="4155928"/>
            <a:ext cx="3977965" cy="5223715"/>
            <a:chOff x="0" y="0"/>
            <a:chExt cx="1246608" cy="1636999"/>
          </a:xfrm>
        </p:grpSpPr>
        <p:sp>
          <p:nvSpPr>
            <p:cNvPr id="6" name="Freeform 6"/>
            <p:cNvSpPr/>
            <p:nvPr/>
          </p:nvSpPr>
          <p:spPr>
            <a:xfrm>
              <a:off x="0" y="0"/>
              <a:ext cx="1246608" cy="1636999"/>
            </a:xfrm>
            <a:custGeom>
              <a:avLst/>
              <a:gdLst/>
              <a:ahLst/>
              <a:cxnLst/>
              <a:rect l="l" t="t" r="r" b="b"/>
              <a:pathLst>
                <a:path w="1246608" h="1636999">
                  <a:moveTo>
                    <a:pt x="99256" y="0"/>
                  </a:moveTo>
                  <a:lnTo>
                    <a:pt x="1147352" y="0"/>
                  </a:lnTo>
                  <a:cubicBezTo>
                    <a:pt x="1202169" y="0"/>
                    <a:pt x="1246608" y="44439"/>
                    <a:pt x="1246608" y="99256"/>
                  </a:cubicBezTo>
                  <a:lnTo>
                    <a:pt x="1246608" y="1537743"/>
                  </a:lnTo>
                  <a:cubicBezTo>
                    <a:pt x="1246608" y="1592560"/>
                    <a:pt x="1202169" y="1636999"/>
                    <a:pt x="1147352" y="1636999"/>
                  </a:cubicBezTo>
                  <a:lnTo>
                    <a:pt x="99256" y="1636999"/>
                  </a:lnTo>
                  <a:cubicBezTo>
                    <a:pt x="44439" y="1636999"/>
                    <a:pt x="0" y="1592560"/>
                    <a:pt x="0" y="1537743"/>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b="1"/>
            </a:p>
          </p:txBody>
        </p:sp>
        <p:sp>
          <p:nvSpPr>
            <p:cNvPr id="7" name="TextBox 7"/>
            <p:cNvSpPr txBox="1"/>
            <p:nvPr/>
          </p:nvSpPr>
          <p:spPr>
            <a:xfrm>
              <a:off x="0" y="-38100"/>
              <a:ext cx="1246608" cy="1675099"/>
            </a:xfrm>
            <a:prstGeom prst="rect">
              <a:avLst/>
            </a:prstGeom>
          </p:spPr>
          <p:txBody>
            <a:bodyPr lIns="50800" tIns="50800" rIns="50800" bIns="50800" rtlCol="0" anchor="ctr"/>
            <a:lstStyle/>
            <a:p>
              <a:pPr algn="ctr">
                <a:lnSpc>
                  <a:spcPts val="2659"/>
                </a:lnSpc>
              </a:pPr>
              <a:endParaRPr b="1"/>
            </a:p>
          </p:txBody>
        </p:sp>
      </p:grpSp>
      <p:grpSp>
        <p:nvGrpSpPr>
          <p:cNvPr id="8" name="Group 8"/>
          <p:cNvGrpSpPr/>
          <p:nvPr/>
        </p:nvGrpSpPr>
        <p:grpSpPr>
          <a:xfrm>
            <a:off x="1098369" y="2602811"/>
            <a:ext cx="3056834" cy="305683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A74D"/>
            </a:solidFill>
          </p:spPr>
          <p:txBody>
            <a:bodyPr/>
            <a:lstStyle/>
            <a:p>
              <a:endParaRPr lang="en-CA"/>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427671" y="2627511"/>
            <a:ext cx="3056834" cy="30568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A74D"/>
            </a:solidFill>
          </p:spPr>
          <p:txBody>
            <a:bodyPr/>
            <a:lstStyle/>
            <a:p>
              <a:endParaRPr lang="en-CA"/>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666778" y="4210342"/>
            <a:ext cx="3977965" cy="5169300"/>
            <a:chOff x="0" y="0"/>
            <a:chExt cx="1246608" cy="1619947"/>
          </a:xfrm>
        </p:grpSpPr>
        <p:sp>
          <p:nvSpPr>
            <p:cNvPr id="15" name="Freeform 15"/>
            <p:cNvSpPr/>
            <p:nvPr/>
          </p:nvSpPr>
          <p:spPr>
            <a:xfrm>
              <a:off x="0" y="0"/>
              <a:ext cx="1246608" cy="1619947"/>
            </a:xfrm>
            <a:custGeom>
              <a:avLst/>
              <a:gdLst/>
              <a:ahLst/>
              <a:cxnLst/>
              <a:rect l="l" t="t" r="r" b="b"/>
              <a:pathLst>
                <a:path w="1246608" h="1619947">
                  <a:moveTo>
                    <a:pt x="99256" y="0"/>
                  </a:moveTo>
                  <a:lnTo>
                    <a:pt x="1147352" y="0"/>
                  </a:lnTo>
                  <a:cubicBezTo>
                    <a:pt x="1202169" y="0"/>
                    <a:pt x="1246608" y="44439"/>
                    <a:pt x="1246608" y="99256"/>
                  </a:cubicBezTo>
                  <a:lnTo>
                    <a:pt x="1246608" y="1520690"/>
                  </a:lnTo>
                  <a:cubicBezTo>
                    <a:pt x="1246608" y="1575508"/>
                    <a:pt x="1202169" y="1619947"/>
                    <a:pt x="1147352" y="1619947"/>
                  </a:cubicBezTo>
                  <a:lnTo>
                    <a:pt x="99256" y="1619947"/>
                  </a:lnTo>
                  <a:cubicBezTo>
                    <a:pt x="44439" y="1619947"/>
                    <a:pt x="0" y="1575508"/>
                    <a:pt x="0" y="1520690"/>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16" name="TextBox 16"/>
            <p:cNvSpPr txBox="1"/>
            <p:nvPr/>
          </p:nvSpPr>
          <p:spPr>
            <a:xfrm>
              <a:off x="0" y="-38100"/>
              <a:ext cx="1246608" cy="165804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090157" y="2706625"/>
            <a:ext cx="2977720" cy="297772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A74D"/>
            </a:solidFill>
          </p:spPr>
          <p:txBody>
            <a:bodyPr/>
            <a:lstStyle/>
            <a:p>
              <a:endParaRPr lang="en-CA"/>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a:grpSpLocks noChangeAspect="1"/>
          </p:cNvGrpSpPr>
          <p:nvPr/>
        </p:nvGrpSpPr>
        <p:grpSpPr>
          <a:xfrm>
            <a:off x="1308650" y="2805029"/>
            <a:ext cx="2647180" cy="2647169"/>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6747" r="-16747"/>
              </a:stretch>
            </a:blipFill>
          </p:spPr>
          <p:txBody>
            <a:bodyPr/>
            <a:lstStyle/>
            <a:p>
              <a:endParaRPr lang="en-CA"/>
            </a:p>
          </p:txBody>
        </p:sp>
      </p:grpSp>
      <p:grpSp>
        <p:nvGrpSpPr>
          <p:cNvPr id="22" name="Group 22"/>
          <p:cNvGrpSpPr>
            <a:grpSpLocks noChangeAspect="1"/>
          </p:cNvGrpSpPr>
          <p:nvPr/>
        </p:nvGrpSpPr>
        <p:grpSpPr>
          <a:xfrm>
            <a:off x="5637372" y="2829729"/>
            <a:ext cx="2675369" cy="2675359"/>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7777"/>
              </a:stretch>
            </a:blipFill>
          </p:spPr>
          <p:txBody>
            <a:bodyPr/>
            <a:lstStyle/>
            <a:p>
              <a:endParaRPr lang="en-CA"/>
            </a:p>
          </p:txBody>
        </p:sp>
      </p:grpSp>
      <p:grpSp>
        <p:nvGrpSpPr>
          <p:cNvPr id="24" name="Group 24"/>
          <p:cNvGrpSpPr>
            <a:grpSpLocks noChangeAspect="1"/>
          </p:cNvGrpSpPr>
          <p:nvPr/>
        </p:nvGrpSpPr>
        <p:grpSpPr>
          <a:xfrm>
            <a:off x="14281994" y="2916467"/>
            <a:ext cx="2587760" cy="2587750"/>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16666" b="-16666"/>
              </a:stretch>
            </a:blipFill>
          </p:spPr>
          <p:txBody>
            <a:bodyPr/>
            <a:lstStyle/>
            <a:p>
              <a:endParaRPr lang="en-CA"/>
            </a:p>
          </p:txBody>
        </p:sp>
      </p:grpSp>
      <p:grpSp>
        <p:nvGrpSpPr>
          <p:cNvPr id="26" name="Group 26"/>
          <p:cNvGrpSpPr/>
          <p:nvPr/>
        </p:nvGrpSpPr>
        <p:grpSpPr>
          <a:xfrm>
            <a:off x="9326863" y="4155928"/>
            <a:ext cx="3977965" cy="5223715"/>
            <a:chOff x="0" y="0"/>
            <a:chExt cx="1246608" cy="1636999"/>
          </a:xfrm>
        </p:grpSpPr>
        <p:sp>
          <p:nvSpPr>
            <p:cNvPr id="27" name="Freeform 27"/>
            <p:cNvSpPr/>
            <p:nvPr/>
          </p:nvSpPr>
          <p:spPr>
            <a:xfrm>
              <a:off x="0" y="0"/>
              <a:ext cx="1246608" cy="1636999"/>
            </a:xfrm>
            <a:custGeom>
              <a:avLst/>
              <a:gdLst/>
              <a:ahLst/>
              <a:cxnLst/>
              <a:rect l="l" t="t" r="r" b="b"/>
              <a:pathLst>
                <a:path w="1246608" h="1636999">
                  <a:moveTo>
                    <a:pt x="99256" y="0"/>
                  </a:moveTo>
                  <a:lnTo>
                    <a:pt x="1147352" y="0"/>
                  </a:lnTo>
                  <a:cubicBezTo>
                    <a:pt x="1202169" y="0"/>
                    <a:pt x="1246608" y="44439"/>
                    <a:pt x="1246608" y="99256"/>
                  </a:cubicBezTo>
                  <a:lnTo>
                    <a:pt x="1246608" y="1537743"/>
                  </a:lnTo>
                  <a:cubicBezTo>
                    <a:pt x="1246608" y="1592560"/>
                    <a:pt x="1202169" y="1636999"/>
                    <a:pt x="1147352" y="1636999"/>
                  </a:cubicBezTo>
                  <a:lnTo>
                    <a:pt x="99256" y="1636999"/>
                  </a:lnTo>
                  <a:cubicBezTo>
                    <a:pt x="44439" y="1636999"/>
                    <a:pt x="0" y="1592560"/>
                    <a:pt x="0" y="1537743"/>
                  </a:cubicBezTo>
                  <a:lnTo>
                    <a:pt x="0" y="99256"/>
                  </a:lnTo>
                  <a:cubicBezTo>
                    <a:pt x="0" y="44439"/>
                    <a:pt x="44439" y="0"/>
                    <a:pt x="99256" y="0"/>
                  </a:cubicBezTo>
                  <a:close/>
                </a:path>
              </a:pathLst>
            </a:custGeom>
            <a:solidFill>
              <a:srgbClr val="FFFFFF"/>
            </a:solidFill>
            <a:ln cap="rnd">
              <a:noFill/>
              <a:prstDash val="solid"/>
              <a:round/>
            </a:ln>
          </p:spPr>
          <p:txBody>
            <a:bodyPr/>
            <a:lstStyle/>
            <a:p>
              <a:endParaRPr lang="en-CA"/>
            </a:p>
          </p:txBody>
        </p:sp>
        <p:sp>
          <p:nvSpPr>
            <p:cNvPr id="28" name="TextBox 28"/>
            <p:cNvSpPr txBox="1"/>
            <p:nvPr/>
          </p:nvSpPr>
          <p:spPr>
            <a:xfrm>
              <a:off x="0" y="-38100"/>
              <a:ext cx="1246608" cy="1675099"/>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9756973" y="2587954"/>
            <a:ext cx="3056834" cy="305683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A74D"/>
            </a:solidFill>
          </p:spPr>
          <p:txBody>
            <a:bodyPr/>
            <a:lstStyle/>
            <a:p>
              <a:endParaRPr lang="en-CA"/>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a:grpSpLocks noChangeAspect="1"/>
          </p:cNvGrpSpPr>
          <p:nvPr/>
        </p:nvGrpSpPr>
        <p:grpSpPr>
          <a:xfrm>
            <a:off x="9966674" y="2790172"/>
            <a:ext cx="2675369" cy="2675359"/>
            <a:chOff x="0" y="0"/>
            <a:chExt cx="6350000" cy="6349975"/>
          </a:xfrm>
        </p:grpSpPr>
        <p:sp>
          <p:nvSpPr>
            <p:cNvPr id="33" name="Freeform 3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7992"/>
              </a:stretch>
            </a:blipFill>
          </p:spPr>
          <p:txBody>
            <a:bodyPr/>
            <a:lstStyle/>
            <a:p>
              <a:endParaRPr lang="en-CA"/>
            </a:p>
          </p:txBody>
        </p:sp>
      </p:grpSp>
      <p:sp>
        <p:nvSpPr>
          <p:cNvPr id="34" name="TextBox 34"/>
          <p:cNvSpPr txBox="1"/>
          <p:nvPr/>
        </p:nvSpPr>
        <p:spPr>
          <a:xfrm>
            <a:off x="1098369" y="565516"/>
            <a:ext cx="12957813" cy="675005"/>
          </a:xfrm>
          <a:prstGeom prst="rect">
            <a:avLst/>
          </a:prstGeom>
        </p:spPr>
        <p:txBody>
          <a:bodyPr lIns="0" tIns="0" rIns="0" bIns="0" rtlCol="0" anchor="t">
            <a:spAutoFit/>
          </a:bodyPr>
          <a:lstStyle/>
          <a:p>
            <a:pPr algn="l">
              <a:lnSpc>
                <a:spcPts val="5320"/>
              </a:lnSpc>
              <a:spcBef>
                <a:spcPct val="0"/>
              </a:spcBef>
            </a:pPr>
            <a:r>
              <a:rPr lang="en-US" sz="3800" b="1" dirty="0" err="1">
                <a:solidFill>
                  <a:srgbClr val="FFFFFF"/>
                </a:solidFill>
                <a:latin typeface="Pigiarniq Bold"/>
                <a:ea typeface="Pigiarniq Bold"/>
                <a:cs typeface="Pigiarniq Bold"/>
                <a:sym typeface="Pigiarniq Bold"/>
              </a:rPr>
              <a:t>ᐃᓱᒫᓘᑕᐅᔪᓂᒃ</a:t>
            </a:r>
            <a:r>
              <a:rPr lang="en-US" sz="3800" b="1" dirty="0">
                <a:solidFill>
                  <a:srgbClr val="FFFFFF"/>
                </a:solidFill>
                <a:latin typeface="Pigiarniq Bold"/>
                <a:ea typeface="Pigiarniq Bold"/>
                <a:cs typeface="Pigiarniq Bold"/>
                <a:sym typeface="Pigiarniq Bold"/>
              </a:rPr>
              <a:t> </a:t>
            </a:r>
            <a:r>
              <a:rPr lang="en-US" sz="3800" b="1" dirty="0" err="1">
                <a:solidFill>
                  <a:srgbClr val="FFFFFF"/>
                </a:solidFill>
                <a:latin typeface="Pigiarniq Bold"/>
                <a:ea typeface="Pigiarniq Bold"/>
                <a:cs typeface="Pigiarniq Bold"/>
                <a:sym typeface="Pigiarniq Bold"/>
              </a:rPr>
              <a:t>ᑲᒪᒋᔭᖃᕐᓂᖅ</a:t>
            </a:r>
            <a:r>
              <a:rPr lang="en-US" sz="3800" b="1" dirty="0">
                <a:solidFill>
                  <a:srgbClr val="FFFFFF"/>
                </a:solidFill>
                <a:latin typeface="Pigiarniq Bold"/>
                <a:ea typeface="Pigiarniq Bold"/>
                <a:cs typeface="Pigiarniq Bold"/>
                <a:sym typeface="Pigiarniq Bold"/>
              </a:rPr>
              <a:t> </a:t>
            </a:r>
          </a:p>
        </p:txBody>
      </p:sp>
      <p:sp>
        <p:nvSpPr>
          <p:cNvPr id="35" name="TextBox 35"/>
          <p:cNvSpPr txBox="1"/>
          <p:nvPr/>
        </p:nvSpPr>
        <p:spPr>
          <a:xfrm>
            <a:off x="1072864" y="7513389"/>
            <a:ext cx="3056834" cy="1532407"/>
          </a:xfrm>
          <a:prstGeom prst="rect">
            <a:avLst/>
          </a:prstGeom>
        </p:spPr>
        <p:txBody>
          <a:bodyPr lIns="0" tIns="0" rIns="0" bIns="0" rtlCol="0" anchor="t">
            <a:spAutoFit/>
          </a:bodyPr>
          <a:lstStyle/>
          <a:p>
            <a:pPr algn="ctr">
              <a:lnSpc>
                <a:spcPts val="2999"/>
              </a:lnSpc>
              <a:spcBef>
                <a:spcPct val="0"/>
              </a:spcBef>
            </a:pPr>
            <a:r>
              <a:rPr lang="en-US" sz="2499" b="1" dirty="0">
                <a:solidFill>
                  <a:srgbClr val="000201"/>
                </a:solidFill>
                <a:latin typeface="Poppins"/>
                <a:ea typeface="Poppins"/>
                <a:cs typeface="Poppins"/>
                <a:sym typeface="Poppins"/>
              </a:rPr>
              <a:t>The river flow will become more consistent downstream</a:t>
            </a:r>
          </a:p>
        </p:txBody>
      </p:sp>
      <p:sp>
        <p:nvSpPr>
          <p:cNvPr id="36" name="TextBox 36"/>
          <p:cNvSpPr txBox="1"/>
          <p:nvPr/>
        </p:nvSpPr>
        <p:spPr>
          <a:xfrm>
            <a:off x="5176802" y="7513389"/>
            <a:ext cx="3635711" cy="1685925"/>
          </a:xfrm>
          <a:prstGeom prst="rect">
            <a:avLst/>
          </a:prstGeom>
        </p:spPr>
        <p:txBody>
          <a:bodyPr lIns="0" tIns="0" rIns="0" bIns="0" rtlCol="0" anchor="t">
            <a:spAutoFit/>
          </a:bodyPr>
          <a:lstStyle/>
          <a:p>
            <a:pPr algn="ctr">
              <a:lnSpc>
                <a:spcPts val="2640"/>
              </a:lnSpc>
              <a:spcBef>
                <a:spcPct val="0"/>
              </a:spcBef>
            </a:pPr>
            <a:r>
              <a:rPr lang="en-US" sz="2000" b="1" dirty="0">
                <a:solidFill>
                  <a:srgbClr val="000201"/>
                </a:solidFill>
                <a:latin typeface="Poppins"/>
                <a:ea typeface="Poppins"/>
                <a:cs typeface="Poppins"/>
                <a:sym typeface="Poppins"/>
              </a:rPr>
              <a:t>Fish and wildlife studies continue through 2026 to understand any potential changes. Fish populations could increase.</a:t>
            </a:r>
          </a:p>
        </p:txBody>
      </p:sp>
      <p:sp>
        <p:nvSpPr>
          <p:cNvPr id="37" name="TextBox 37"/>
          <p:cNvSpPr txBox="1"/>
          <p:nvPr/>
        </p:nvSpPr>
        <p:spPr>
          <a:xfrm>
            <a:off x="9595568" y="7694364"/>
            <a:ext cx="3440553" cy="1532407"/>
          </a:xfrm>
          <a:prstGeom prst="rect">
            <a:avLst/>
          </a:prstGeom>
        </p:spPr>
        <p:txBody>
          <a:bodyPr wrap="square" lIns="0" tIns="0" rIns="0" bIns="0" rtlCol="0" anchor="t">
            <a:spAutoFit/>
          </a:bodyPr>
          <a:lstStyle/>
          <a:p>
            <a:pPr algn="ctr">
              <a:lnSpc>
                <a:spcPts val="2999"/>
              </a:lnSpc>
              <a:spcBef>
                <a:spcPct val="0"/>
              </a:spcBef>
            </a:pPr>
            <a:r>
              <a:rPr lang="en-US" sz="2499" b="1" dirty="0">
                <a:solidFill>
                  <a:srgbClr val="000201"/>
                </a:solidFill>
                <a:latin typeface="Poppins"/>
                <a:ea typeface="Poppins"/>
                <a:cs typeface="Poppins"/>
                <a:sym typeface="Poppins"/>
              </a:rPr>
              <a:t>The Project will provide benefits to Iqaluit and </a:t>
            </a:r>
            <a:r>
              <a:rPr lang="en-US" sz="2499" b="1" dirty="0" err="1">
                <a:solidFill>
                  <a:srgbClr val="000201"/>
                </a:solidFill>
                <a:latin typeface="Poppins"/>
                <a:ea typeface="Poppins"/>
                <a:cs typeface="Poppins"/>
                <a:sym typeface="Poppins"/>
              </a:rPr>
              <a:t>Panniqtuuq</a:t>
            </a:r>
            <a:endParaRPr lang="en-US" sz="2499" b="1" dirty="0">
              <a:solidFill>
                <a:srgbClr val="000201"/>
              </a:solidFill>
              <a:latin typeface="Poppins"/>
              <a:ea typeface="Poppins"/>
              <a:cs typeface="Poppins"/>
              <a:sym typeface="Poppins"/>
            </a:endParaRPr>
          </a:p>
        </p:txBody>
      </p:sp>
      <p:sp>
        <p:nvSpPr>
          <p:cNvPr id="38" name="TextBox 38"/>
          <p:cNvSpPr txBox="1"/>
          <p:nvPr/>
        </p:nvSpPr>
        <p:spPr>
          <a:xfrm>
            <a:off x="13900141" y="7694364"/>
            <a:ext cx="3511240" cy="1532407"/>
          </a:xfrm>
          <a:prstGeom prst="rect">
            <a:avLst/>
          </a:prstGeom>
        </p:spPr>
        <p:txBody>
          <a:bodyPr lIns="0" tIns="0" rIns="0" bIns="0" rtlCol="0" anchor="t">
            <a:spAutoFit/>
          </a:bodyPr>
          <a:lstStyle/>
          <a:p>
            <a:pPr algn="ctr">
              <a:lnSpc>
                <a:spcPts val="2999"/>
              </a:lnSpc>
              <a:spcBef>
                <a:spcPct val="0"/>
              </a:spcBef>
            </a:pPr>
            <a:r>
              <a:rPr lang="en-US" sz="2499" b="1">
                <a:solidFill>
                  <a:srgbClr val="000201"/>
                </a:solidFill>
                <a:latin typeface="Poppins"/>
                <a:ea typeface="Poppins"/>
                <a:cs typeface="Poppins"/>
                <a:sym typeface="Poppins"/>
              </a:rPr>
              <a:t>NNC will continue to engage with Panniqtuuq and Iqaluit</a:t>
            </a:r>
          </a:p>
        </p:txBody>
      </p:sp>
      <p:sp>
        <p:nvSpPr>
          <p:cNvPr id="39" name="TextBox 39"/>
          <p:cNvSpPr txBox="1"/>
          <p:nvPr/>
        </p:nvSpPr>
        <p:spPr>
          <a:xfrm>
            <a:off x="1098369" y="1246134"/>
            <a:ext cx="12957813" cy="679450"/>
          </a:xfrm>
          <a:prstGeom prst="rect">
            <a:avLst/>
          </a:prstGeom>
        </p:spPr>
        <p:txBody>
          <a:bodyPr lIns="0" tIns="0" rIns="0" bIns="0" rtlCol="0" anchor="t">
            <a:spAutoFit/>
          </a:bodyPr>
          <a:lstStyle/>
          <a:p>
            <a:pPr algn="l">
              <a:lnSpc>
                <a:spcPts val="5599"/>
              </a:lnSpc>
              <a:spcBef>
                <a:spcPct val="0"/>
              </a:spcBef>
            </a:pPr>
            <a:r>
              <a:rPr lang="en-US" sz="3999" b="1" dirty="0">
                <a:solidFill>
                  <a:srgbClr val="FFFFFF"/>
                </a:solidFill>
                <a:latin typeface="Raleway Bold"/>
                <a:ea typeface="Raleway Bold"/>
                <a:cs typeface="Raleway Bold"/>
                <a:sym typeface="Raleway Bold"/>
              </a:rPr>
              <a:t>ADDRESSING CONCERNS</a:t>
            </a:r>
          </a:p>
        </p:txBody>
      </p:sp>
      <p:sp>
        <p:nvSpPr>
          <p:cNvPr id="40" name="TextBox 40"/>
          <p:cNvSpPr txBox="1"/>
          <p:nvPr/>
        </p:nvSpPr>
        <p:spPr>
          <a:xfrm>
            <a:off x="1208963" y="5970852"/>
            <a:ext cx="2846554" cy="1263015"/>
          </a:xfrm>
          <a:prstGeom prst="rect">
            <a:avLst/>
          </a:prstGeom>
        </p:spPr>
        <p:txBody>
          <a:bodyPr lIns="0" tIns="0" rIns="0" bIns="0" rtlCol="0" anchor="t">
            <a:spAutoFit/>
          </a:bodyPr>
          <a:lstStyle/>
          <a:p>
            <a:pPr algn="ctr">
              <a:lnSpc>
                <a:spcPts val="3359"/>
              </a:lnSpc>
              <a:spcBef>
                <a:spcPct val="0"/>
              </a:spcBef>
            </a:pPr>
            <a:r>
              <a:rPr lang="en-US" sz="2399" b="1" dirty="0" err="1">
                <a:solidFill>
                  <a:srgbClr val="000000"/>
                </a:solidFill>
                <a:latin typeface="Pigiarniq"/>
                <a:ea typeface="Pigiarniq"/>
                <a:cs typeface="Pigiarniq"/>
                <a:sym typeface="Pigiarniq"/>
              </a:rPr>
              <a:t>ᑰᑉ</a:t>
            </a:r>
            <a:r>
              <a:rPr lang="en-US" sz="2399" b="1" dirty="0">
                <a:solidFill>
                  <a:srgbClr val="000000"/>
                </a:solidFill>
                <a:latin typeface="Pigiarniq"/>
                <a:ea typeface="Pigiarniq"/>
                <a:cs typeface="Pigiarniq"/>
                <a:sym typeface="Pigiarniq"/>
              </a:rPr>
              <a:t> </a:t>
            </a:r>
            <a:r>
              <a:rPr lang="en-US" sz="2399" b="1" dirty="0" err="1">
                <a:solidFill>
                  <a:srgbClr val="000000"/>
                </a:solidFill>
                <a:latin typeface="Pigiarniq"/>
                <a:ea typeface="Pigiarniq"/>
                <a:cs typeface="Pigiarniq"/>
                <a:sym typeface="Pigiarniq"/>
              </a:rPr>
              <a:t>ᑰᖕᓂᖓ</a:t>
            </a:r>
            <a:r>
              <a:rPr lang="en-US" sz="2399" b="1" dirty="0">
                <a:solidFill>
                  <a:srgbClr val="000000"/>
                </a:solidFill>
                <a:latin typeface="Pigiarniq"/>
                <a:ea typeface="Pigiarniq"/>
                <a:cs typeface="Pigiarniq"/>
                <a:sym typeface="Pigiarniq"/>
              </a:rPr>
              <a:t> </a:t>
            </a:r>
            <a:r>
              <a:rPr lang="en-US" sz="2399" b="1" dirty="0" err="1">
                <a:solidFill>
                  <a:srgbClr val="000000"/>
                </a:solidFill>
                <a:latin typeface="Pigiarniq"/>
                <a:ea typeface="Pigiarniq"/>
                <a:cs typeface="Pigiarniq"/>
                <a:sym typeface="Pigiarniq"/>
              </a:rPr>
              <a:t>ᐃᖏᕐᕋᑦᑎᐊᕐᓂᖅᓴᐅᓂᐊᖅᑐᖅ</a:t>
            </a:r>
            <a:r>
              <a:rPr lang="en-US" sz="2399" b="1" dirty="0">
                <a:solidFill>
                  <a:srgbClr val="000000"/>
                </a:solidFill>
                <a:latin typeface="Pigiarniq"/>
                <a:ea typeface="Pigiarniq"/>
                <a:cs typeface="Pigiarniq"/>
                <a:sym typeface="Pigiarniq"/>
              </a:rPr>
              <a:t> </a:t>
            </a:r>
            <a:r>
              <a:rPr lang="en-US" sz="2399" b="1" dirty="0" err="1">
                <a:solidFill>
                  <a:srgbClr val="000000"/>
                </a:solidFill>
                <a:latin typeface="Pigiarniq"/>
                <a:ea typeface="Pigiarniq"/>
                <a:cs typeface="Pigiarniq"/>
                <a:sym typeface="Pigiarniq"/>
              </a:rPr>
              <a:t>ᑰᖕᒧᑦ</a:t>
            </a:r>
            <a:endParaRPr lang="en-US" sz="2399" b="1" dirty="0">
              <a:solidFill>
                <a:srgbClr val="000000"/>
              </a:solidFill>
              <a:latin typeface="Pigiarniq"/>
              <a:ea typeface="Pigiarniq"/>
              <a:cs typeface="Pigiarniq"/>
              <a:sym typeface="Pigiarniq"/>
            </a:endParaRPr>
          </a:p>
        </p:txBody>
      </p:sp>
      <p:sp>
        <p:nvSpPr>
          <p:cNvPr id="41" name="TextBox 41"/>
          <p:cNvSpPr txBox="1"/>
          <p:nvPr/>
        </p:nvSpPr>
        <p:spPr>
          <a:xfrm>
            <a:off x="5081000" y="5787824"/>
            <a:ext cx="3788112" cy="1575496"/>
          </a:xfrm>
          <a:prstGeom prst="rect">
            <a:avLst/>
          </a:prstGeom>
        </p:spPr>
        <p:txBody>
          <a:bodyPr wrap="square" lIns="0" tIns="0" rIns="0" bIns="0" rtlCol="0" anchor="t">
            <a:spAutoFit/>
          </a:bodyPr>
          <a:lstStyle/>
          <a:p>
            <a:pPr algn="ctr">
              <a:lnSpc>
                <a:spcPts val="2520"/>
              </a:lnSpc>
              <a:spcBef>
                <a:spcPct val="0"/>
              </a:spcBef>
            </a:pPr>
            <a:r>
              <a:rPr lang="en-US" sz="1800" b="1" dirty="0" err="1">
                <a:solidFill>
                  <a:srgbClr val="000000"/>
                </a:solidFill>
                <a:latin typeface="Pigiarniq"/>
                <a:ea typeface="Pigiarniq"/>
                <a:cs typeface="Pigiarniq"/>
                <a:sym typeface="Pigiarniq"/>
              </a:rPr>
              <a:t>ᐃᖃᓗᖕᓂ</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ᐊᒻᒪ</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ᐆᒪᔪᓂᒃ</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ᖃᐅᔨᓴᕐᓂᖅ</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ᑲᔪᓯᓂᐊᖅᐳᑦ</a:t>
            </a:r>
            <a:r>
              <a:rPr lang="en-US" sz="1800" b="1" dirty="0">
                <a:solidFill>
                  <a:srgbClr val="000000"/>
                </a:solidFill>
                <a:latin typeface="Pigiarniq"/>
                <a:ea typeface="Pigiarniq"/>
                <a:cs typeface="Pigiarniq"/>
                <a:sym typeface="Pigiarniq"/>
              </a:rPr>
              <a:t> 2026ᒧᑦ </a:t>
            </a:r>
            <a:r>
              <a:rPr lang="en-US" sz="1800" b="1" dirty="0" err="1">
                <a:solidFill>
                  <a:srgbClr val="000000"/>
                </a:solidFill>
                <a:latin typeface="Pigiarniq"/>
                <a:ea typeface="Pigiarniq"/>
                <a:cs typeface="Pigiarniq"/>
                <a:sym typeface="Pigiarniq"/>
              </a:rPr>
              <a:t>ᑎᑭᖦᖢᒍ</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ᑐᑭᓯᓇᓱᒡᓗᑎᒃ</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ᖃᓄᑐᐃᓐᓇᖅ</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ᐊᓯᔾᔨᑐᐃᓐᓇᕆᐊᓕᖕᓂᒃ</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ᐃᖃᓗᐃᑦ</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ᐅᓄᕐᓂᖏᑦ</a:t>
            </a:r>
            <a:r>
              <a:rPr lang="en-US" sz="1800" b="1" dirty="0">
                <a:solidFill>
                  <a:srgbClr val="000000"/>
                </a:solidFill>
                <a:latin typeface="Pigiarniq"/>
                <a:ea typeface="Pigiarniq"/>
                <a:cs typeface="Pigiarniq"/>
                <a:sym typeface="Pigiarniq"/>
              </a:rPr>
              <a:t> </a:t>
            </a:r>
            <a:r>
              <a:rPr lang="en-US" sz="1800" b="1" dirty="0" err="1">
                <a:solidFill>
                  <a:srgbClr val="000000"/>
                </a:solidFill>
                <a:latin typeface="Pigiarniq"/>
                <a:ea typeface="Pigiarniq"/>
                <a:cs typeface="Pigiarniq"/>
                <a:sym typeface="Pigiarniq"/>
              </a:rPr>
              <a:t>ᐅᓄᖅᓯᕚᓪᓕᕈᓐᓇᖅᑐᑦ</a:t>
            </a:r>
            <a:r>
              <a:rPr lang="en-US" sz="1800" b="1" dirty="0">
                <a:solidFill>
                  <a:srgbClr val="000000"/>
                </a:solidFill>
                <a:latin typeface="Pigiarniq"/>
                <a:ea typeface="Pigiarniq"/>
                <a:cs typeface="Pigiarniq"/>
                <a:sym typeface="Pigiarniq"/>
              </a:rPr>
              <a:t>.</a:t>
            </a:r>
          </a:p>
        </p:txBody>
      </p:sp>
      <p:sp>
        <p:nvSpPr>
          <p:cNvPr id="42" name="TextBox 42"/>
          <p:cNvSpPr txBox="1"/>
          <p:nvPr/>
        </p:nvSpPr>
        <p:spPr>
          <a:xfrm>
            <a:off x="9677506" y="6005352"/>
            <a:ext cx="3276676" cy="1269258"/>
          </a:xfrm>
          <a:prstGeom prst="rect">
            <a:avLst/>
          </a:prstGeom>
        </p:spPr>
        <p:txBody>
          <a:bodyPr wrap="square" lIns="0" tIns="0" rIns="0" bIns="0" rtlCol="0" anchor="t">
            <a:spAutoFit/>
          </a:bodyPr>
          <a:lstStyle/>
          <a:p>
            <a:pPr algn="ctr">
              <a:lnSpc>
                <a:spcPts val="3359"/>
              </a:lnSpc>
              <a:spcBef>
                <a:spcPct val="0"/>
              </a:spcBef>
            </a:pPr>
            <a:r>
              <a:rPr lang="en-US" sz="2399" b="1" dirty="0" err="1">
                <a:solidFill>
                  <a:srgbClr val="000000"/>
                </a:solidFill>
                <a:latin typeface="Pigiarniq"/>
                <a:ea typeface="Pigiarniq"/>
                <a:cs typeface="Pigiarniq"/>
                <a:sym typeface="Pigiarniq"/>
              </a:rPr>
              <a:t>ᐱᓕᕆᐊᖅ</a:t>
            </a:r>
            <a:r>
              <a:rPr lang="en-US" sz="2399" b="1" dirty="0">
                <a:solidFill>
                  <a:srgbClr val="000000"/>
                </a:solidFill>
                <a:latin typeface="Pigiarniq"/>
                <a:ea typeface="Pigiarniq"/>
                <a:cs typeface="Pigiarniq"/>
                <a:sym typeface="Pigiarniq"/>
              </a:rPr>
              <a:t> </a:t>
            </a:r>
            <a:r>
              <a:rPr lang="en-US" sz="2399" b="1" dirty="0" err="1">
                <a:solidFill>
                  <a:srgbClr val="000000"/>
                </a:solidFill>
                <a:latin typeface="Pigiarniq"/>
                <a:ea typeface="Pigiarniq"/>
                <a:cs typeface="Pigiarniq"/>
                <a:sym typeface="Pigiarniq"/>
              </a:rPr>
              <a:t>ᐃᑲᔪᑎᖃᕐᓂᐊᖅᑐᖅ</a:t>
            </a:r>
            <a:r>
              <a:rPr lang="en-US" sz="2399" b="1" dirty="0">
                <a:solidFill>
                  <a:srgbClr val="000000"/>
                </a:solidFill>
                <a:latin typeface="Pigiarniq"/>
                <a:ea typeface="Pigiarniq"/>
                <a:cs typeface="Pigiarniq"/>
                <a:sym typeface="Pigiarniq"/>
              </a:rPr>
              <a:t> </a:t>
            </a:r>
            <a:r>
              <a:rPr lang="en-US" sz="2400" b="1" dirty="0" err="1">
                <a:latin typeface="Pigiarniq Bold"/>
                <a:ea typeface="Pigiarniq Bold"/>
                <a:cs typeface="Pigiarniq Bold"/>
                <a:sym typeface="Pigiarniq Bold"/>
              </a:rPr>
              <a:t>ᐃᖃᓗᐃᑦ</a:t>
            </a:r>
            <a:r>
              <a:rPr lang="en-US" sz="2399" b="1" dirty="0">
                <a:latin typeface="Pigiarniq"/>
                <a:ea typeface="Pigiarniq"/>
                <a:cs typeface="Pigiarniq"/>
                <a:sym typeface="Pigiarniq"/>
              </a:rPr>
              <a:t> </a:t>
            </a:r>
            <a:r>
              <a:rPr lang="en-US" sz="2399" b="1" dirty="0" err="1">
                <a:solidFill>
                  <a:srgbClr val="000000"/>
                </a:solidFill>
                <a:latin typeface="Pigiarniq"/>
                <a:ea typeface="Pigiarniq"/>
                <a:cs typeface="Pigiarniq"/>
                <a:sym typeface="Pigiarniq"/>
              </a:rPr>
              <a:t>ᐸᖕᓂᕐᑑᕐᒧᑦ</a:t>
            </a:r>
            <a:endParaRPr lang="en-US" sz="2399" b="1" dirty="0">
              <a:solidFill>
                <a:srgbClr val="000000"/>
              </a:solidFill>
              <a:latin typeface="Pigiarniq"/>
              <a:ea typeface="Pigiarniq"/>
              <a:cs typeface="Pigiarniq"/>
              <a:sym typeface="Pigiarniq"/>
            </a:endParaRPr>
          </a:p>
        </p:txBody>
      </p:sp>
      <p:sp>
        <p:nvSpPr>
          <p:cNvPr id="43" name="TextBox 43"/>
          <p:cNvSpPr txBox="1"/>
          <p:nvPr/>
        </p:nvSpPr>
        <p:spPr>
          <a:xfrm>
            <a:off x="13900141" y="5879094"/>
            <a:ext cx="3511240" cy="1572895"/>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Pigiarniq"/>
                <a:ea typeface="Pigiarniq"/>
                <a:cs typeface="Pigiarniq"/>
                <a:sym typeface="Pigiarniq"/>
              </a:rPr>
              <a:t>ᓄᓇᕗᑦ ᓄᒃᑭᒃᓴᐅᑏᑦ ᑯᐊᐳᕇᓴᒃᑯᑦ ᐱᓕᕆᖃᑎᖃᐃᓐᓇᕐᓂᐊᖅᐳᑦ ᐸᖕᓂᕐᑑᕐᒥ ᐊᒻᒪ ᐃᖃᓗᖕᓂ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48E04C-B554-ED2E-AEA4-F096C24EF12E}"/>
              </a:ext>
            </a:extLst>
          </p:cNvPr>
          <p:cNvPicPr>
            <a:picLocks noChangeAspect="1"/>
          </p:cNvPicPr>
          <p:nvPr/>
        </p:nvPicPr>
        <p:blipFill>
          <a:blip r:embed="rId3" cstate="print">
            <a:extLst>
              <a:ext uri="{28A0092B-C50C-407E-A947-70E740481C1C}">
                <a14:useLocalDpi xmlns:a14="http://schemas.microsoft.com/office/drawing/2010/main" val="0"/>
              </a:ext>
            </a:extLst>
          </a:blip>
          <a:srcRect l="15431" r="-96"/>
          <a:stretch>
            <a:fillRect/>
          </a:stretch>
        </p:blipFill>
        <p:spPr>
          <a:xfrm>
            <a:off x="-141171" y="-30080"/>
            <a:ext cx="13247571" cy="10431379"/>
          </a:xfrm>
          <a:prstGeom prst="rect">
            <a:avLst/>
          </a:prstGeom>
        </p:spPr>
      </p:pic>
      <p:sp>
        <p:nvSpPr>
          <p:cNvPr id="16" name="Rectangle 15">
            <a:extLst>
              <a:ext uri="{FF2B5EF4-FFF2-40B4-BE49-F238E27FC236}">
                <a16:creationId xmlns:a16="http://schemas.microsoft.com/office/drawing/2014/main" id="{A7CBDF97-56CA-4123-D50A-73A129415F78}"/>
              </a:ext>
            </a:extLst>
          </p:cNvPr>
          <p:cNvSpPr/>
          <p:nvPr/>
        </p:nvSpPr>
        <p:spPr>
          <a:xfrm flipH="1">
            <a:off x="3505200" y="-50887"/>
            <a:ext cx="14782800" cy="10472991"/>
          </a:xfrm>
          <a:prstGeom prst="rect">
            <a:avLst/>
          </a:prstGeom>
          <a:gradFill>
            <a:gsLst>
              <a:gs pos="19000">
                <a:schemeClr val="tx1"/>
              </a:gs>
              <a:gs pos="48000">
                <a:schemeClr val="tx1"/>
              </a:gs>
              <a:gs pos="84000">
                <a:schemeClr val="tx1">
                  <a:alpha val="21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02CA919-71F8-D493-F181-56E93B531390}"/>
              </a:ext>
            </a:extLst>
          </p:cNvPr>
          <p:cNvSpPr txBox="1"/>
          <p:nvPr/>
        </p:nvSpPr>
        <p:spPr>
          <a:xfrm>
            <a:off x="10668000" y="6727643"/>
            <a:ext cx="6410178" cy="2328201"/>
          </a:xfrm>
          <a:prstGeom prst="rect">
            <a:avLst/>
          </a:prstGeom>
          <a:noFill/>
        </p:spPr>
        <p:txBody>
          <a:bodyPr wrap="square">
            <a:spAutoFit/>
          </a:bodyPr>
          <a:lstStyle/>
          <a:p>
            <a:pPr algn="l">
              <a:lnSpc>
                <a:spcPts val="2520"/>
              </a:lnSpc>
            </a:pPr>
            <a:r>
              <a:rPr lang="en-US" sz="2000" dirty="0">
                <a:solidFill>
                  <a:schemeClr val="bg1"/>
                </a:solidFill>
                <a:latin typeface="Poppins" panose="00000500000000000000" pitchFamily="2" charset="0"/>
                <a:ea typeface="Inter"/>
                <a:cs typeface="Poppins" panose="00000500000000000000" pitchFamily="2" charset="0"/>
                <a:sym typeface="Inter"/>
              </a:rPr>
              <a:t>We are an Inuit-owned company that produces electricity using renewable energy, including wind, water, and solar energy sources. </a:t>
            </a:r>
          </a:p>
          <a:p>
            <a:pPr algn="l">
              <a:lnSpc>
                <a:spcPts val="2520"/>
              </a:lnSpc>
            </a:pPr>
            <a:endParaRPr lang="en-US" sz="2000" dirty="0">
              <a:solidFill>
                <a:schemeClr val="bg1"/>
              </a:solidFill>
              <a:latin typeface="Poppins" panose="00000500000000000000" pitchFamily="2" charset="0"/>
              <a:ea typeface="Inter"/>
              <a:cs typeface="Poppins" panose="00000500000000000000" pitchFamily="2" charset="0"/>
              <a:sym typeface="Inter"/>
            </a:endParaRPr>
          </a:p>
          <a:p>
            <a:pPr algn="l">
              <a:lnSpc>
                <a:spcPts val="2520"/>
              </a:lnSpc>
            </a:pPr>
            <a:r>
              <a:rPr lang="en-US" sz="2000" dirty="0">
                <a:solidFill>
                  <a:schemeClr val="bg1"/>
                </a:solidFill>
                <a:latin typeface="Poppins" panose="00000500000000000000" pitchFamily="2" charset="0"/>
                <a:ea typeface="Inter"/>
                <a:cs typeface="Poppins" panose="00000500000000000000" pitchFamily="2" charset="0"/>
                <a:sym typeface="Inter"/>
              </a:rPr>
              <a:t>We are wholly-owned by Qikiqtaaluk Corporation; therefore, we work for the benefit of Qikiqtani Inuit and communities as a whole. </a:t>
            </a:r>
          </a:p>
        </p:txBody>
      </p:sp>
      <p:sp>
        <p:nvSpPr>
          <p:cNvPr id="7" name="TextBox 6">
            <a:extLst>
              <a:ext uri="{FF2B5EF4-FFF2-40B4-BE49-F238E27FC236}">
                <a16:creationId xmlns:a16="http://schemas.microsoft.com/office/drawing/2014/main" id="{589FFF1B-D700-0349-1DE1-94324F740D05}"/>
              </a:ext>
            </a:extLst>
          </p:cNvPr>
          <p:cNvSpPr txBox="1"/>
          <p:nvPr/>
        </p:nvSpPr>
        <p:spPr>
          <a:xfrm>
            <a:off x="10668000" y="3872662"/>
            <a:ext cx="6691532" cy="2635530"/>
          </a:xfrm>
          <a:prstGeom prst="rect">
            <a:avLst/>
          </a:prstGeom>
          <a:noFill/>
        </p:spPr>
        <p:txBody>
          <a:bodyPr wrap="square">
            <a:spAutoFit/>
          </a:bodyPr>
          <a:lstStyle/>
          <a:p>
            <a:pPr algn="l">
              <a:lnSpc>
                <a:spcPts val="2520"/>
              </a:lnSpc>
            </a:pPr>
            <a:r>
              <a:rPr lang="en-US" sz="2000" dirty="0">
                <a:solidFill>
                  <a:schemeClr val="bg1"/>
                </a:solidFill>
                <a:latin typeface="Pigiarniq" panose="020B0604020202020204" charset="0"/>
                <a:ea typeface="Inter"/>
                <a:cs typeface="Inter"/>
                <a:sym typeface="Inter"/>
              </a:rPr>
              <a:t>ᐃᓄᖕᓄᑦ−ᓇᖕᒥᓂᕆᔭᐅᕗᒍᑦᑲᒻᐸᓂᒋᔭᐅᓪᓗᑕᓴᖅᑭᑎᑦᑎᕙᒃᑐᓂᒃᐆᒻᒪᖅᑯᒻᒥᒃᐊᑐᖅᐸᒃᖢᑎᒃᐊᓯᔾᔨᒋᐊᒐᒃᓴᐅᔪᒥᒃᐆᒻᒪᖅᑯᒻᒥᒃ, </a:t>
            </a:r>
            <a:r>
              <a:rPr lang="en-US" sz="2000" dirty="0" err="1">
                <a:solidFill>
                  <a:schemeClr val="bg1"/>
                </a:solidFill>
                <a:latin typeface="Pigiarniq" panose="020B0604020202020204" charset="0"/>
                <a:ea typeface="Inter"/>
                <a:cs typeface="Inter"/>
                <a:sym typeface="Inter"/>
              </a:rPr>
              <a:t>ᐃᓚᒋᔭᐅᓪᓗᓂᐊᓄᕆᒧᑦ</a:t>
            </a:r>
            <a:r>
              <a:rPr lang="en-US" sz="2000" dirty="0">
                <a:solidFill>
                  <a:schemeClr val="bg1"/>
                </a:solidFill>
                <a:latin typeface="Pigiarniq" panose="020B0604020202020204" charset="0"/>
                <a:ea typeface="Inter"/>
                <a:cs typeface="Inter"/>
                <a:sym typeface="Inter"/>
              </a:rPr>
              <a:t>,</a:t>
            </a:r>
          </a:p>
          <a:p>
            <a:pPr algn="l">
              <a:lnSpc>
                <a:spcPts val="2520"/>
              </a:lnSpc>
            </a:pPr>
            <a:r>
              <a:rPr lang="en-US" sz="2000" dirty="0" err="1">
                <a:solidFill>
                  <a:schemeClr val="bg1"/>
                </a:solidFill>
                <a:latin typeface="Pigiarniq" panose="020B0604020202020204" charset="0"/>
                <a:ea typeface="Inter"/>
                <a:cs typeface="Inter"/>
                <a:sym typeface="Inter"/>
              </a:rPr>
              <a:t>ᐃᒪᕐᒧᑦᓯᕿᓂᕐᒧᓪᓗᐆᒻᒪᖅᑯᓯᐅᕐᓂᕐᒧᑦᐊᑐᖅᑕᐅᓕᖅᐸᒃᑐᓂᒃ</a:t>
            </a:r>
            <a:r>
              <a:rPr lang="en-US" sz="2000" dirty="0">
                <a:solidFill>
                  <a:schemeClr val="bg1"/>
                </a:solidFill>
                <a:latin typeface="Pigiarniq" panose="020B0604020202020204" charset="0"/>
                <a:ea typeface="Inter"/>
                <a:cs typeface="Inter"/>
                <a:sym typeface="Inter"/>
              </a:rPr>
              <a:t>.</a:t>
            </a:r>
          </a:p>
          <a:p>
            <a:pPr algn="l">
              <a:lnSpc>
                <a:spcPts val="2520"/>
              </a:lnSpc>
            </a:pPr>
            <a:endParaRPr lang="en-US" sz="2000" dirty="0">
              <a:solidFill>
                <a:schemeClr val="bg1"/>
              </a:solidFill>
              <a:latin typeface="Pigiarniq" panose="020B0604020202020204" charset="0"/>
              <a:ea typeface="Inter"/>
              <a:cs typeface="Inter"/>
              <a:sym typeface="Inter"/>
            </a:endParaRPr>
          </a:p>
          <a:p>
            <a:pPr algn="l">
              <a:lnSpc>
                <a:spcPts val="2520"/>
              </a:lnSpc>
            </a:pPr>
            <a:r>
              <a:rPr lang="en-US" sz="2000" dirty="0" err="1">
                <a:solidFill>
                  <a:schemeClr val="bg1"/>
                </a:solidFill>
                <a:latin typeface="Pigiarniq" panose="020B0604020202020204" charset="0"/>
                <a:ea typeface="Inter"/>
                <a:cs typeface="Inter"/>
                <a:sym typeface="Inter"/>
              </a:rPr>
              <a:t>ᓇᒻᒥᓂᕆᔭᐅᒐᑦᑕᕿᑭᖅᑖᓗᒃᑯᐊᐳᕇᓴᓐᑯᓐᓄᑦ</a:t>
            </a:r>
            <a:r>
              <a:rPr lang="en-US" sz="2000" dirty="0">
                <a:solidFill>
                  <a:schemeClr val="bg1"/>
                </a:solidFill>
                <a:latin typeface="Pigiarniq" panose="020B0604020202020204" charset="0"/>
                <a:ea typeface="Inter"/>
                <a:cs typeface="Inter"/>
                <a:sym typeface="Inter"/>
              </a:rPr>
              <a:t>, </a:t>
            </a:r>
            <a:r>
              <a:rPr lang="en-US" sz="2000" dirty="0" err="1">
                <a:solidFill>
                  <a:schemeClr val="bg1"/>
                </a:solidFill>
                <a:latin typeface="Pigiarniq" panose="020B0604020202020204" charset="0"/>
                <a:ea typeface="Inter"/>
                <a:cs typeface="Inter"/>
                <a:sym typeface="Inter"/>
              </a:rPr>
              <a:t>ᑕᐃᒪᐃᒻᒪᑦ</a:t>
            </a:r>
            <a:r>
              <a:rPr lang="en-US" sz="2000" dirty="0">
                <a:solidFill>
                  <a:schemeClr val="bg1"/>
                </a:solidFill>
                <a:latin typeface="Pigiarniq" panose="020B0604020202020204" charset="0"/>
                <a:ea typeface="Inter"/>
                <a:cs typeface="Inter"/>
                <a:sym typeface="Inter"/>
              </a:rPr>
              <a:t>, </a:t>
            </a:r>
            <a:r>
              <a:rPr lang="en-US" sz="2000" dirty="0" err="1">
                <a:solidFill>
                  <a:schemeClr val="bg1"/>
                </a:solidFill>
                <a:latin typeface="Pigiarniq" panose="020B0604020202020204" charset="0"/>
                <a:ea typeface="Inter"/>
                <a:cs typeface="Inter"/>
                <a:sym typeface="Inter"/>
              </a:rPr>
              <a:t>ᐱᓕᕆᖃᑦᑕᖅᑐᒍᑦᐃᑲᔫᑎᖃᕐᓂᐊᖅᑐᓂᒃᕿᑭᖅᑕᓂᐃᓄᓐᓄᑦᓄᓇᓕᓐᓄᓪᓗ</a:t>
            </a:r>
            <a:r>
              <a:rPr lang="en-US" sz="2000" dirty="0">
                <a:solidFill>
                  <a:schemeClr val="bg1"/>
                </a:solidFill>
                <a:latin typeface="Pigiarniq" panose="020B0604020202020204" charset="0"/>
                <a:ea typeface="Inter"/>
                <a:cs typeface="Inter"/>
                <a:sym typeface="Inter"/>
              </a:rPr>
              <a:t>.</a:t>
            </a:r>
          </a:p>
        </p:txBody>
      </p:sp>
      <p:sp>
        <p:nvSpPr>
          <p:cNvPr id="13" name="Freeform 18">
            <a:extLst>
              <a:ext uri="{FF2B5EF4-FFF2-40B4-BE49-F238E27FC236}">
                <a16:creationId xmlns:a16="http://schemas.microsoft.com/office/drawing/2014/main" id="{2A3D8F7B-64A7-853F-16D0-52930B06D4E8}"/>
              </a:ext>
            </a:extLst>
          </p:cNvPr>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4"/>
            <a:stretch>
              <a:fillRect/>
            </a:stretch>
          </a:blipFill>
        </p:spPr>
        <p:txBody>
          <a:bodyPr/>
          <a:lstStyle/>
          <a:p>
            <a:endParaRPr lang="en-CA"/>
          </a:p>
        </p:txBody>
      </p:sp>
      <p:sp>
        <p:nvSpPr>
          <p:cNvPr id="14" name="TextBox 22">
            <a:extLst>
              <a:ext uri="{FF2B5EF4-FFF2-40B4-BE49-F238E27FC236}">
                <a16:creationId xmlns:a16="http://schemas.microsoft.com/office/drawing/2014/main" id="{7880CB69-DF0C-F86D-749F-B63BC43C8B06}"/>
              </a:ext>
            </a:extLst>
          </p:cNvPr>
          <p:cNvSpPr txBox="1"/>
          <p:nvPr/>
        </p:nvSpPr>
        <p:spPr>
          <a:xfrm>
            <a:off x="10699865" y="2642541"/>
            <a:ext cx="5263807" cy="769441"/>
          </a:xfrm>
          <a:prstGeom prst="rect">
            <a:avLst/>
          </a:prstGeom>
        </p:spPr>
        <p:txBody>
          <a:bodyPr lIns="0" tIns="0" rIns="0" bIns="0" rtlCol="0" anchor="t">
            <a:spAutoFit/>
          </a:bodyPr>
          <a:lstStyle/>
          <a:p>
            <a:pPr algn="l">
              <a:lnSpc>
                <a:spcPts val="6000"/>
              </a:lnSpc>
              <a:spcBef>
                <a:spcPct val="0"/>
              </a:spcBef>
            </a:pPr>
            <a:r>
              <a:rPr lang="en-US" sz="5000" b="1" dirty="0">
                <a:solidFill>
                  <a:srgbClr val="FFFFFF"/>
                </a:solidFill>
                <a:latin typeface="Raleway Bold" panose="020B0604020202020204" charset="0"/>
                <a:ea typeface="Poppins Semi-Bold"/>
                <a:cs typeface="Poppins Semi-Bold"/>
                <a:sym typeface="Poppins Semi-Bold"/>
              </a:rPr>
              <a:t>WHO IS NNC?</a:t>
            </a:r>
          </a:p>
        </p:txBody>
      </p:sp>
      <p:sp>
        <p:nvSpPr>
          <p:cNvPr id="15" name="TextBox 14">
            <a:extLst>
              <a:ext uri="{FF2B5EF4-FFF2-40B4-BE49-F238E27FC236}">
                <a16:creationId xmlns:a16="http://schemas.microsoft.com/office/drawing/2014/main" id="{13CFD6B2-0381-0ACB-B10A-D8D1C216D879}"/>
              </a:ext>
            </a:extLst>
          </p:cNvPr>
          <p:cNvSpPr txBox="1"/>
          <p:nvPr/>
        </p:nvSpPr>
        <p:spPr>
          <a:xfrm>
            <a:off x="10683241" y="960338"/>
            <a:ext cx="7191884" cy="1538883"/>
          </a:xfrm>
          <a:prstGeom prst="rect">
            <a:avLst/>
          </a:prstGeom>
        </p:spPr>
        <p:txBody>
          <a:bodyPr wrap="square" lIns="0" tIns="0" rIns="0" bIns="0" rtlCol="0" anchor="t">
            <a:spAutoFit/>
          </a:bodyPr>
          <a:lstStyle/>
          <a:p>
            <a:pPr algn="l">
              <a:lnSpc>
                <a:spcPts val="6000"/>
              </a:lnSpc>
              <a:spcBef>
                <a:spcPct val="0"/>
              </a:spcBef>
            </a:pPr>
            <a:r>
              <a:rPr lang="en-US" sz="4800" b="1" err="1">
                <a:solidFill>
                  <a:srgbClr val="FFFFFF"/>
                </a:solidFill>
                <a:latin typeface="Pigiarniq" panose="020B0604020202020204" charset="0"/>
                <a:ea typeface="Poppins Semi-Bold"/>
                <a:cs typeface="Poppins Semi-Bold"/>
                <a:sym typeface="Poppins Semi-Bold"/>
              </a:rPr>
              <a:t>ᑭᓇᐅᖕᒪᑦ</a:t>
            </a:r>
            <a:r>
              <a:rPr lang="en-US" sz="4800" b="1">
                <a:solidFill>
                  <a:srgbClr val="FFFFFF"/>
                </a:solidFill>
                <a:latin typeface="Pigiarniq" panose="020B0604020202020204" charset="0"/>
                <a:ea typeface="Poppins Semi-Bold"/>
                <a:cs typeface="Poppins Semi-Bold"/>
                <a:sym typeface="Poppins Semi-Bold"/>
              </a:rPr>
              <a:t> </a:t>
            </a:r>
            <a:r>
              <a:rPr lang="en-US" sz="4800" b="1" err="1">
                <a:solidFill>
                  <a:srgbClr val="FFFFFF"/>
                </a:solidFill>
                <a:latin typeface="Pigiarniq" panose="020B0604020202020204" charset="0"/>
                <a:ea typeface="Poppins Semi-Bold"/>
                <a:cs typeface="Poppins Semi-Bold"/>
                <a:sym typeface="Poppins Semi-Bold"/>
              </a:rPr>
              <a:t>ᓄᓇᕗᑦ</a:t>
            </a:r>
            <a:r>
              <a:rPr lang="en-US" sz="4800" b="1">
                <a:solidFill>
                  <a:srgbClr val="FFFFFF"/>
                </a:solidFill>
                <a:latin typeface="Pigiarniq" panose="020B0604020202020204" charset="0"/>
                <a:ea typeface="Poppins Semi-Bold"/>
                <a:cs typeface="Poppins Semi-Bold"/>
                <a:sym typeface="Poppins Semi-Bold"/>
              </a:rPr>
              <a:t> </a:t>
            </a:r>
            <a:r>
              <a:rPr lang="en-US" sz="4800" b="1" err="1">
                <a:solidFill>
                  <a:srgbClr val="FFFFFF"/>
                </a:solidFill>
                <a:latin typeface="Pigiarniq" panose="020B0604020202020204" charset="0"/>
                <a:ea typeface="Poppins Semi-Bold"/>
                <a:cs typeface="Poppins Semi-Bold"/>
                <a:sym typeface="Poppins Semi-Bold"/>
              </a:rPr>
              <a:t>ᓄᒃᑭᓴᐅᑏᑦ</a:t>
            </a:r>
            <a:r>
              <a:rPr lang="en-US" sz="4800" b="1">
                <a:solidFill>
                  <a:srgbClr val="FFFFFF"/>
                </a:solidFill>
                <a:latin typeface="Pigiarniq" panose="020B0604020202020204" charset="0"/>
                <a:ea typeface="Poppins Semi-Bold"/>
                <a:cs typeface="Poppins Semi-Bold"/>
                <a:sym typeface="Poppins Semi-Bold"/>
              </a:rPr>
              <a:t> </a:t>
            </a:r>
            <a:r>
              <a:rPr lang="en-US" sz="4800" b="1" err="1">
                <a:solidFill>
                  <a:srgbClr val="FFFFFF"/>
                </a:solidFill>
                <a:latin typeface="Pigiarniq" panose="020B0604020202020204" charset="0"/>
                <a:ea typeface="Poppins Semi-Bold"/>
                <a:cs typeface="Poppins Semi-Bold"/>
                <a:sym typeface="Poppins Semi-Bold"/>
              </a:rPr>
              <a:t>ᑯᐊᐳᕇᓴᒃᑯᑦ</a:t>
            </a:r>
            <a:r>
              <a:rPr lang="en-US" sz="4800" b="1">
                <a:solidFill>
                  <a:srgbClr val="FFFFFF"/>
                </a:solidFill>
                <a:latin typeface="Pigiarniq" panose="020B0604020202020204" charset="0"/>
                <a:ea typeface="Poppins Semi-Bold"/>
                <a:cs typeface="Poppins Semi-Bold"/>
                <a:sym typeface="Poppins Semi-Bold"/>
              </a:rPr>
              <a:t>?</a:t>
            </a:r>
          </a:p>
        </p:txBody>
      </p:sp>
    </p:spTree>
    <p:extLst>
      <p:ext uri="{BB962C8B-B14F-4D97-AF65-F5344CB8AC3E}">
        <p14:creationId xmlns:p14="http://schemas.microsoft.com/office/powerpoint/2010/main" val="3339389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CA"/>
          </a:p>
        </p:txBody>
      </p:sp>
      <p:grpSp>
        <p:nvGrpSpPr>
          <p:cNvPr id="3" name="Group 3"/>
          <p:cNvGrpSpPr/>
          <p:nvPr/>
        </p:nvGrpSpPr>
        <p:grpSpPr>
          <a:xfrm>
            <a:off x="0" y="0"/>
            <a:ext cx="18288000" cy="10287000"/>
            <a:chOff x="0" y="0"/>
            <a:chExt cx="4941105" cy="2862404"/>
          </a:xfrm>
        </p:grpSpPr>
        <p:sp>
          <p:nvSpPr>
            <p:cNvPr id="4" name="Freeform 4"/>
            <p:cNvSpPr/>
            <p:nvPr/>
          </p:nvSpPr>
          <p:spPr>
            <a:xfrm>
              <a:off x="0" y="0"/>
              <a:ext cx="4941105" cy="2862404"/>
            </a:xfrm>
            <a:custGeom>
              <a:avLst/>
              <a:gdLst/>
              <a:ahLst/>
              <a:cxnLst/>
              <a:rect l="l" t="t" r="r" b="b"/>
              <a:pathLst>
                <a:path w="4941105" h="2862404">
                  <a:moveTo>
                    <a:pt x="0" y="0"/>
                  </a:moveTo>
                  <a:lnTo>
                    <a:pt x="4941105" y="0"/>
                  </a:lnTo>
                  <a:lnTo>
                    <a:pt x="4941105" y="2862404"/>
                  </a:lnTo>
                  <a:lnTo>
                    <a:pt x="0" y="2862404"/>
                  </a:lnTo>
                  <a:close/>
                </a:path>
              </a:pathLst>
            </a:custGeom>
            <a:solidFill>
              <a:srgbClr val="000201">
                <a:alpha val="76863"/>
              </a:srgbClr>
            </a:solidFill>
          </p:spPr>
          <p:txBody>
            <a:bodyPr/>
            <a:lstStyle/>
            <a:p>
              <a:endParaRPr lang="en-CA"/>
            </a:p>
          </p:txBody>
        </p:sp>
        <p:sp>
          <p:nvSpPr>
            <p:cNvPr id="5" name="TextBox 5"/>
            <p:cNvSpPr txBox="1"/>
            <p:nvPr/>
          </p:nvSpPr>
          <p:spPr>
            <a:xfrm>
              <a:off x="0" y="-38100"/>
              <a:ext cx="4941105" cy="290050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67541" y="535001"/>
            <a:ext cx="16021264" cy="790281"/>
          </a:xfrm>
          <a:prstGeom prst="rect">
            <a:avLst/>
          </a:prstGeom>
        </p:spPr>
        <p:txBody>
          <a:bodyPr lIns="0" tIns="0" rIns="0" bIns="0" rtlCol="0" anchor="t">
            <a:spAutoFit/>
          </a:bodyPr>
          <a:lstStyle/>
          <a:p>
            <a:pPr>
              <a:lnSpc>
                <a:spcPts val="7000"/>
              </a:lnSpc>
              <a:spcBef>
                <a:spcPct val="0"/>
              </a:spcBef>
            </a:pPr>
            <a:r>
              <a:rPr lang="iu-Cans-CA" sz="3800" b="1" dirty="0">
                <a:solidFill>
                  <a:schemeClr val="bg1"/>
                </a:solidFill>
                <a:latin typeface="Pigiarniq" panose="020B0604020202020204" charset="0"/>
              </a:rPr>
              <a:t>ᖃᓄᖅ ᓂᐲᑦ ᑐᓴᖅᑕᐅᑎᑦᑐᓐᓇᕐᒪᙶᖅᐱᐅᑦ</a:t>
            </a:r>
            <a:endParaRPr lang="en-US" sz="3800" b="1" dirty="0">
              <a:solidFill>
                <a:schemeClr val="bg1"/>
              </a:solidFill>
              <a:latin typeface="Pigiarniq" panose="020B0604020202020204" charset="0"/>
              <a:ea typeface="Raleway Bold"/>
              <a:cs typeface="Raleway Bold"/>
              <a:sym typeface="Raleway Bold"/>
            </a:endParaRPr>
          </a:p>
        </p:txBody>
      </p:sp>
      <p:sp>
        <p:nvSpPr>
          <p:cNvPr id="7" name="TextBox 7"/>
          <p:cNvSpPr txBox="1"/>
          <p:nvPr/>
        </p:nvSpPr>
        <p:spPr>
          <a:xfrm>
            <a:off x="967541" y="1293799"/>
            <a:ext cx="16021264" cy="790088"/>
          </a:xfrm>
          <a:prstGeom prst="rect">
            <a:avLst/>
          </a:prstGeom>
        </p:spPr>
        <p:txBody>
          <a:bodyPr lIns="0" tIns="0" rIns="0" bIns="0" rtlCol="0" anchor="t">
            <a:spAutoFit/>
          </a:bodyPr>
          <a:lstStyle/>
          <a:p>
            <a:pPr algn="l">
              <a:lnSpc>
                <a:spcPts val="7000"/>
              </a:lnSpc>
              <a:spcBef>
                <a:spcPct val="0"/>
              </a:spcBef>
            </a:pPr>
            <a:r>
              <a:rPr lang="en-US" sz="4000" b="1">
                <a:solidFill>
                  <a:srgbClr val="FFFFFF"/>
                </a:solidFill>
                <a:latin typeface="Raleway Bold"/>
                <a:ea typeface="Raleway Bold"/>
                <a:cs typeface="Raleway Bold"/>
                <a:sym typeface="Raleway Bold"/>
              </a:rPr>
              <a:t>WAYS YOU CAN MAKE YOUR VOICE HEARD</a:t>
            </a:r>
          </a:p>
        </p:txBody>
      </p:sp>
      <p:sp>
        <p:nvSpPr>
          <p:cNvPr id="8" name="TextBox 8"/>
          <p:cNvSpPr txBox="1"/>
          <p:nvPr/>
        </p:nvSpPr>
        <p:spPr>
          <a:xfrm>
            <a:off x="9869827" y="2415082"/>
            <a:ext cx="7389472" cy="6876644"/>
          </a:xfrm>
          <a:prstGeom prst="rect">
            <a:avLst/>
          </a:prstGeom>
        </p:spPr>
        <p:txBody>
          <a:bodyPr lIns="0" tIns="0" rIns="0" bIns="0" rtlCol="0" anchor="t">
            <a:spAutoFit/>
          </a:bodyPr>
          <a:lstStyle/>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Inuit Advisory Committee</a:t>
            </a: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QIA Community Liaison Officer</a:t>
            </a: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Partnership agreement negotiation committee</a:t>
            </a: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Socioeconomic Assessment in 2026</a:t>
            </a: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Connect through our website: </a:t>
            </a: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endParaRPr lang="en-US" sz="3000" dirty="0">
              <a:solidFill>
                <a:srgbClr val="FFFFFF"/>
              </a:solidFill>
              <a:latin typeface="Public Sans"/>
              <a:ea typeface="Public Sans"/>
              <a:cs typeface="Public Sans"/>
              <a:sym typeface="Public Sans"/>
            </a:endParaRPr>
          </a:p>
          <a:p>
            <a:pPr marL="457200" indent="-457200" algn="l">
              <a:lnSpc>
                <a:spcPts val="3600"/>
              </a:lnSpc>
              <a:buFont typeface="Arial" panose="020B0604020202020204" pitchFamily="34" charset="0"/>
              <a:buChar char="•"/>
            </a:pPr>
            <a:r>
              <a:rPr lang="en-US" sz="3000" dirty="0">
                <a:solidFill>
                  <a:srgbClr val="FFFFFF"/>
                </a:solidFill>
                <a:latin typeface="Public Sans"/>
                <a:ea typeface="Public Sans"/>
                <a:cs typeface="Public Sans"/>
                <a:sym typeface="Public Sans"/>
              </a:rPr>
              <a:t>Send us an email:</a:t>
            </a:r>
          </a:p>
          <a:p>
            <a:pPr algn="l">
              <a:lnSpc>
                <a:spcPts val="3600"/>
              </a:lnSpc>
            </a:pPr>
            <a:endParaRPr lang="en-US" sz="3000" dirty="0">
              <a:solidFill>
                <a:srgbClr val="FFFFFF"/>
              </a:solidFill>
              <a:latin typeface="Public Sans"/>
              <a:ea typeface="Public Sans"/>
              <a:cs typeface="Public Sans"/>
              <a:sym typeface="Public Sans"/>
            </a:endParaRPr>
          </a:p>
          <a:p>
            <a:pPr algn="l">
              <a:lnSpc>
                <a:spcPts val="3600"/>
              </a:lnSpc>
            </a:pPr>
            <a:endParaRPr lang="en-US" sz="3000" dirty="0">
              <a:solidFill>
                <a:srgbClr val="FFFFFF"/>
              </a:solidFill>
              <a:latin typeface="Public Sans"/>
              <a:ea typeface="Public Sans"/>
              <a:cs typeface="Public Sans"/>
              <a:sym typeface="Public Sans"/>
            </a:endParaRPr>
          </a:p>
        </p:txBody>
      </p:sp>
      <p:sp>
        <p:nvSpPr>
          <p:cNvPr id="9" name="TextBox 9"/>
          <p:cNvSpPr txBox="1"/>
          <p:nvPr/>
        </p:nvSpPr>
        <p:spPr>
          <a:xfrm>
            <a:off x="12118032" y="7211332"/>
            <a:ext cx="4722167" cy="451470"/>
          </a:xfrm>
          <a:prstGeom prst="rect">
            <a:avLst/>
          </a:prstGeom>
        </p:spPr>
        <p:txBody>
          <a:bodyPr wrap="square" lIns="0" tIns="0" rIns="0" bIns="0" rtlCol="0" anchor="t">
            <a:spAutoFit/>
          </a:bodyPr>
          <a:lstStyle/>
          <a:p>
            <a:pPr algn="ctr">
              <a:lnSpc>
                <a:spcPts val="3728"/>
              </a:lnSpc>
              <a:spcBef>
                <a:spcPct val="0"/>
              </a:spcBef>
            </a:pPr>
            <a:r>
              <a:rPr lang="en-US" sz="2663" b="1">
                <a:solidFill>
                  <a:srgbClr val="B1E363"/>
                </a:solidFill>
                <a:latin typeface="Poppins Bold"/>
                <a:ea typeface="Poppins Bold"/>
                <a:cs typeface="Poppins Bold"/>
                <a:sym typeface="Poppins Bold"/>
              </a:rPr>
              <a:t>nunavutcleanenergy.com</a:t>
            </a:r>
          </a:p>
        </p:txBody>
      </p:sp>
      <p:sp>
        <p:nvSpPr>
          <p:cNvPr id="10" name="Freeform 10"/>
          <p:cNvSpPr/>
          <p:nvPr/>
        </p:nvSpPr>
        <p:spPr>
          <a:xfrm>
            <a:off x="11035302" y="7175381"/>
            <a:ext cx="623427" cy="623427"/>
          </a:xfrm>
          <a:custGeom>
            <a:avLst/>
            <a:gdLst/>
            <a:ahLst/>
            <a:cxnLst/>
            <a:rect l="l" t="t" r="r" b="b"/>
            <a:pathLst>
              <a:path w="623427" h="623427">
                <a:moveTo>
                  <a:pt x="0" y="0"/>
                </a:moveTo>
                <a:lnTo>
                  <a:pt x="623427" y="0"/>
                </a:lnTo>
                <a:lnTo>
                  <a:pt x="623427" y="623428"/>
                </a:lnTo>
                <a:lnTo>
                  <a:pt x="0" y="623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TextBox 11"/>
          <p:cNvSpPr txBox="1"/>
          <p:nvPr/>
        </p:nvSpPr>
        <p:spPr>
          <a:xfrm>
            <a:off x="12118033" y="8693440"/>
            <a:ext cx="2352837" cy="402226"/>
          </a:xfrm>
          <a:prstGeom prst="rect">
            <a:avLst/>
          </a:prstGeom>
        </p:spPr>
        <p:txBody>
          <a:bodyPr lIns="0" tIns="0" rIns="0" bIns="0" rtlCol="0" anchor="t">
            <a:spAutoFit/>
          </a:bodyPr>
          <a:lstStyle/>
          <a:p>
            <a:pPr algn="ctr">
              <a:lnSpc>
                <a:spcPts val="3308"/>
              </a:lnSpc>
              <a:spcBef>
                <a:spcPct val="0"/>
              </a:spcBef>
            </a:pPr>
            <a:r>
              <a:rPr lang="en-US" sz="2363" b="1">
                <a:solidFill>
                  <a:srgbClr val="B1E363"/>
                </a:solidFill>
                <a:latin typeface="Poppins Bold"/>
                <a:ea typeface="Poppins Bold"/>
                <a:cs typeface="Poppins Bold"/>
                <a:sym typeface="Poppins Bold"/>
              </a:rPr>
              <a:t> nnc@qcorp.ca</a:t>
            </a:r>
          </a:p>
        </p:txBody>
      </p:sp>
      <p:sp>
        <p:nvSpPr>
          <p:cNvPr id="12" name="Freeform 12"/>
          <p:cNvSpPr/>
          <p:nvPr/>
        </p:nvSpPr>
        <p:spPr>
          <a:xfrm>
            <a:off x="11035302" y="8668298"/>
            <a:ext cx="623427" cy="623427"/>
          </a:xfrm>
          <a:custGeom>
            <a:avLst/>
            <a:gdLst/>
            <a:ahLst/>
            <a:cxnLst/>
            <a:rect l="l" t="t" r="r" b="b"/>
            <a:pathLst>
              <a:path w="623427" h="623427">
                <a:moveTo>
                  <a:pt x="0" y="0"/>
                </a:moveTo>
                <a:lnTo>
                  <a:pt x="623427" y="0"/>
                </a:lnTo>
                <a:lnTo>
                  <a:pt x="623427" y="623428"/>
                </a:lnTo>
                <a:lnTo>
                  <a:pt x="0" y="6234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3" name="TextBox 13"/>
          <p:cNvSpPr txBox="1"/>
          <p:nvPr/>
        </p:nvSpPr>
        <p:spPr>
          <a:xfrm>
            <a:off x="1028699" y="2415082"/>
            <a:ext cx="7594795" cy="6885603"/>
          </a:xfrm>
          <a:prstGeom prst="rect">
            <a:avLst/>
          </a:prstGeom>
        </p:spPr>
        <p:txBody>
          <a:bodyPr wrap="square" lIns="0" tIns="0" rIns="0" bIns="0" rtlCol="0" anchor="t">
            <a:spAutoFit/>
          </a:bodyPr>
          <a:lstStyle/>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ᐃᓄᐃᑦ ᐅᖃᐅᔾᔨᒋᐊᖅᑏᑦ ᑲᑎᒪᔨᕋᓛᖏᑦ</a:t>
            </a:r>
            <a:endParaRPr lang="en-US" sz="2600" dirty="0">
              <a:solidFill>
                <a:schemeClr val="bg1"/>
              </a:solidFill>
              <a:latin typeface="Pigiarniq" panose="020B0604020202020204" charset="0"/>
              <a:ea typeface="Public Sans"/>
              <a:cs typeface="Public Sans"/>
              <a:sym typeface="Public Sans"/>
            </a:endParaRPr>
          </a:p>
          <a:p>
            <a:pPr marL="457200" indent="-457200">
              <a:lnSpc>
                <a:spcPts val="3600"/>
              </a:lnSpc>
              <a:buFont typeface="Arial" panose="020B0604020202020204" pitchFamily="34" charset="0"/>
              <a:buChar char="•"/>
            </a:pPr>
            <a:endParaRPr lang="en-CA" sz="2600" dirty="0">
              <a:solidFill>
                <a:schemeClr val="bg1"/>
              </a:solidFill>
              <a:latin typeface="Pigiarniq" panose="020B0604020202020204" charset="0"/>
            </a:endParaRPr>
          </a:p>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ᕿᑭᖅᑕᓂ ᐃᓄᐃᑦ ᑲᑐᔾᔨᖃᑎᒌᖏᑕ ᓄᓇᓕᓐᓂ ᑐᓴᐅᒪᑎᑦᑎᔨᖓ</a:t>
            </a:r>
            <a:endParaRPr lang="en-US" sz="2600" dirty="0">
              <a:solidFill>
                <a:schemeClr val="bg1"/>
              </a:solidFill>
              <a:latin typeface="Pigiarniq" panose="020B0604020202020204" charset="0"/>
              <a:ea typeface="Public Sans"/>
              <a:cs typeface="Public Sans"/>
              <a:sym typeface="Public Sans"/>
            </a:endParaRPr>
          </a:p>
          <a:p>
            <a:pPr marL="457200" indent="-457200">
              <a:lnSpc>
                <a:spcPts val="3600"/>
              </a:lnSpc>
              <a:buFont typeface="Arial" panose="020B0604020202020204" pitchFamily="34" charset="0"/>
              <a:buChar char="•"/>
            </a:pPr>
            <a:endParaRPr lang="en-CA" sz="2600" dirty="0">
              <a:solidFill>
                <a:schemeClr val="bg1"/>
              </a:solidFill>
              <a:latin typeface="Pigiarniq" panose="020B0604020202020204" charset="0"/>
            </a:endParaRPr>
          </a:p>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ᐱᓕᕆᖃᑎᒌᓐᓂᕐᒧᑦ ᐊᖏᖃᑎᒌᒍᑎᒥᒃ ᐋᔩᖃᑎᒌᓐᓂᕐᒧᑦ ᑲᑎᒪᔨᕋᓛᑦ</a:t>
            </a:r>
            <a:endParaRPr lang="en-US" sz="2600" dirty="0">
              <a:solidFill>
                <a:schemeClr val="bg1"/>
              </a:solidFill>
              <a:latin typeface="Pigiarniq" panose="020B0604020202020204" charset="0"/>
              <a:ea typeface="Public Sans"/>
              <a:cs typeface="Public Sans"/>
              <a:sym typeface="Public Sans"/>
            </a:endParaRPr>
          </a:p>
          <a:p>
            <a:pPr marL="457200" indent="-457200">
              <a:lnSpc>
                <a:spcPts val="3600"/>
              </a:lnSpc>
              <a:buFont typeface="Arial" panose="020B0604020202020204" pitchFamily="34" charset="0"/>
              <a:buChar char="•"/>
            </a:pPr>
            <a:endParaRPr lang="en-CA" dirty="0">
              <a:solidFill>
                <a:schemeClr val="bg1"/>
              </a:solidFill>
              <a:latin typeface="Pigiarniq" panose="020B0604020202020204" charset="0"/>
            </a:endParaRPr>
          </a:p>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ᐃᓅᓯᓕᕆᓂᕐᒧᑦ ᑮᓇᐅᔭᓕᐅᕋᓱᐊᕐᓂᕐᒧᑦ ᖃᐅᔨᓴᕐᓂᖅ 2026-ᒥ</a:t>
            </a:r>
            <a:endParaRPr lang="en-US" sz="2600" dirty="0">
              <a:solidFill>
                <a:schemeClr val="bg1"/>
              </a:solidFill>
              <a:latin typeface="Pigiarniq" panose="020B0604020202020204" charset="0"/>
              <a:ea typeface="Public Sans"/>
              <a:cs typeface="Public Sans"/>
              <a:sym typeface="Public Sans"/>
            </a:endParaRPr>
          </a:p>
          <a:p>
            <a:pPr marL="457200" indent="-457200">
              <a:lnSpc>
                <a:spcPts val="3600"/>
              </a:lnSpc>
              <a:buFont typeface="Arial" panose="020B0604020202020204" pitchFamily="34" charset="0"/>
              <a:buChar char="•"/>
            </a:pPr>
            <a:endParaRPr lang="en-CA" sz="1200" dirty="0">
              <a:solidFill>
                <a:schemeClr val="bg1"/>
              </a:solidFill>
              <a:latin typeface="Pigiarniq" panose="020B0604020202020204" charset="0"/>
            </a:endParaRPr>
          </a:p>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ᑲᓲᑎᓯᒪᓗᑎᑦ ᖃᕆᑕᐅᔭᒃᑯᑦ ᑐᑭᓯᒋᐊᕐᕕᑦᑎᒍᑦ:</a:t>
            </a:r>
            <a:endParaRPr lang="en-US" sz="2600" dirty="0">
              <a:solidFill>
                <a:schemeClr val="bg1"/>
              </a:solidFill>
              <a:latin typeface="Pigiarniq" panose="020B0604020202020204" charset="0"/>
              <a:sym typeface="Public Sans"/>
            </a:endParaRPr>
          </a:p>
          <a:p>
            <a:pPr marL="457200" indent="-457200">
              <a:lnSpc>
                <a:spcPts val="3600"/>
              </a:lnSpc>
              <a:buFont typeface="Arial" panose="020B0604020202020204" pitchFamily="34" charset="0"/>
              <a:buChar char="•"/>
            </a:pPr>
            <a:endParaRPr lang="en-CA" sz="2600" dirty="0">
              <a:solidFill>
                <a:schemeClr val="bg1"/>
              </a:solidFill>
              <a:latin typeface="Pigiarniq" panose="020B0604020202020204" charset="0"/>
            </a:endParaRPr>
          </a:p>
          <a:p>
            <a:pPr marL="457200" indent="-457200">
              <a:lnSpc>
                <a:spcPts val="3600"/>
              </a:lnSpc>
              <a:buFont typeface="Arial" panose="020B0604020202020204" pitchFamily="34" charset="0"/>
              <a:buChar char="•"/>
            </a:pPr>
            <a:endParaRPr lang="en-CA" sz="2600" dirty="0">
              <a:solidFill>
                <a:schemeClr val="bg1"/>
              </a:solidFill>
              <a:latin typeface="Pigiarniq" panose="020B0604020202020204" charset="0"/>
            </a:endParaRPr>
          </a:p>
          <a:p>
            <a:pPr marL="457200" indent="-457200">
              <a:lnSpc>
                <a:spcPts val="3600"/>
              </a:lnSpc>
              <a:buFont typeface="Arial" panose="020B0604020202020204" pitchFamily="34" charset="0"/>
              <a:buChar char="•"/>
            </a:pPr>
            <a:r>
              <a:rPr lang="iu-Cans-CA" sz="2600" dirty="0">
                <a:solidFill>
                  <a:schemeClr val="bg1"/>
                </a:solidFill>
                <a:latin typeface="Pigiarniq" panose="020B0604020202020204" charset="0"/>
              </a:rPr>
              <a:t>ᖃᕆᑕᐅᔭᒃᑯᑦ ᑎᑎᕋᕐᕕᒋᓗᑎᒍᑦ:</a:t>
            </a:r>
            <a:endParaRPr lang="en-US" sz="2600" dirty="0">
              <a:solidFill>
                <a:schemeClr val="bg1"/>
              </a:solidFill>
              <a:latin typeface="Pigiarniq" panose="020B0604020202020204" charset="0"/>
              <a:ea typeface="Public Sans"/>
              <a:cs typeface="Public Sans"/>
              <a:sym typeface="Public Sans"/>
            </a:endParaRPr>
          </a:p>
        </p:txBody>
      </p:sp>
      <p:sp>
        <p:nvSpPr>
          <p:cNvPr id="14" name="TextBox 14"/>
          <p:cNvSpPr txBox="1"/>
          <p:nvPr/>
        </p:nvSpPr>
        <p:spPr>
          <a:xfrm>
            <a:off x="2812875" y="8116871"/>
            <a:ext cx="4889847" cy="451470"/>
          </a:xfrm>
          <a:prstGeom prst="rect">
            <a:avLst/>
          </a:prstGeom>
        </p:spPr>
        <p:txBody>
          <a:bodyPr wrap="square" lIns="0" tIns="0" rIns="0" bIns="0" rtlCol="0" anchor="t">
            <a:spAutoFit/>
          </a:bodyPr>
          <a:lstStyle/>
          <a:p>
            <a:pPr algn="ctr">
              <a:lnSpc>
                <a:spcPts val="3728"/>
              </a:lnSpc>
              <a:spcBef>
                <a:spcPct val="0"/>
              </a:spcBef>
            </a:pPr>
            <a:r>
              <a:rPr lang="en-US" sz="2663" b="1" dirty="0">
                <a:solidFill>
                  <a:srgbClr val="B1E363"/>
                </a:solidFill>
                <a:latin typeface="Poppins Bold"/>
                <a:ea typeface="Poppins Bold"/>
                <a:cs typeface="Poppins Bold"/>
                <a:sym typeface="Poppins Bold"/>
              </a:rPr>
              <a:t>nunavutcleanenergy.com</a:t>
            </a:r>
          </a:p>
        </p:txBody>
      </p:sp>
      <p:sp>
        <p:nvSpPr>
          <p:cNvPr id="15" name="Freeform 15"/>
          <p:cNvSpPr/>
          <p:nvPr/>
        </p:nvSpPr>
        <p:spPr>
          <a:xfrm>
            <a:off x="1907137" y="8030892"/>
            <a:ext cx="623427" cy="623427"/>
          </a:xfrm>
          <a:custGeom>
            <a:avLst/>
            <a:gdLst/>
            <a:ahLst/>
            <a:cxnLst/>
            <a:rect l="l" t="t" r="r" b="b"/>
            <a:pathLst>
              <a:path w="623427" h="623427">
                <a:moveTo>
                  <a:pt x="0" y="0"/>
                </a:moveTo>
                <a:lnTo>
                  <a:pt x="623427" y="0"/>
                </a:lnTo>
                <a:lnTo>
                  <a:pt x="623427" y="623428"/>
                </a:lnTo>
                <a:lnTo>
                  <a:pt x="0" y="623428"/>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6" name="TextBox 16"/>
          <p:cNvSpPr txBox="1"/>
          <p:nvPr/>
        </p:nvSpPr>
        <p:spPr>
          <a:xfrm>
            <a:off x="2904961" y="9382448"/>
            <a:ext cx="2352837" cy="402226"/>
          </a:xfrm>
          <a:prstGeom prst="rect">
            <a:avLst/>
          </a:prstGeom>
        </p:spPr>
        <p:txBody>
          <a:bodyPr lIns="0" tIns="0" rIns="0" bIns="0" rtlCol="0" anchor="t">
            <a:spAutoFit/>
          </a:bodyPr>
          <a:lstStyle/>
          <a:p>
            <a:pPr algn="ctr">
              <a:lnSpc>
                <a:spcPts val="3308"/>
              </a:lnSpc>
              <a:spcBef>
                <a:spcPct val="0"/>
              </a:spcBef>
            </a:pPr>
            <a:r>
              <a:rPr lang="en-US" sz="2363" b="1" dirty="0">
                <a:solidFill>
                  <a:srgbClr val="B1E363"/>
                </a:solidFill>
                <a:latin typeface="Poppins Bold"/>
                <a:ea typeface="Poppins Bold"/>
                <a:cs typeface="Poppins Bold"/>
                <a:sym typeface="Poppins Bold"/>
              </a:rPr>
              <a:t> nnc@qcorp.ca</a:t>
            </a:r>
          </a:p>
        </p:txBody>
      </p:sp>
      <p:sp>
        <p:nvSpPr>
          <p:cNvPr id="17" name="Freeform 17"/>
          <p:cNvSpPr/>
          <p:nvPr/>
        </p:nvSpPr>
        <p:spPr>
          <a:xfrm>
            <a:off x="1907137" y="9271848"/>
            <a:ext cx="623427" cy="623427"/>
          </a:xfrm>
          <a:custGeom>
            <a:avLst/>
            <a:gdLst/>
            <a:ahLst/>
            <a:cxnLst/>
            <a:rect l="l" t="t" r="r" b="b"/>
            <a:pathLst>
              <a:path w="623427" h="623427">
                <a:moveTo>
                  <a:pt x="0" y="0"/>
                </a:moveTo>
                <a:lnTo>
                  <a:pt x="623427" y="0"/>
                </a:lnTo>
                <a:lnTo>
                  <a:pt x="623427" y="623427"/>
                </a:lnTo>
                <a:lnTo>
                  <a:pt x="0" y="623427"/>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8" name="Freeform 18"/>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10"/>
            <a:stretch>
              <a:fillRect/>
            </a:stretch>
          </a:blipFill>
        </p:spPr>
        <p:txBody>
          <a:bodyPr/>
          <a:lstStyle/>
          <a:p>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p:nvPr/>
        </p:nvSpPr>
        <p:spPr>
          <a:xfrm>
            <a:off x="3429000" y="0"/>
            <a:ext cx="14859000" cy="10287000"/>
          </a:xfrm>
          <a:custGeom>
            <a:avLst/>
            <a:gdLst/>
            <a:ahLst/>
            <a:cxnLst/>
            <a:rect l="l" t="t" r="r" b="b"/>
            <a:pathLst>
              <a:path w="21597487" h="10997804">
                <a:moveTo>
                  <a:pt x="0" y="0"/>
                </a:moveTo>
                <a:lnTo>
                  <a:pt x="21597487" y="0"/>
                </a:lnTo>
                <a:lnTo>
                  <a:pt x="21597487" y="10997804"/>
                </a:lnTo>
                <a:lnTo>
                  <a:pt x="0" y="10997804"/>
                </a:lnTo>
                <a:lnTo>
                  <a:pt x="0" y="0"/>
                </a:lnTo>
                <a:close/>
              </a:path>
            </a:pathLst>
          </a:custGeom>
          <a:blipFill>
            <a:blip r:embed="rId3"/>
            <a:stretch>
              <a:fillRect l="-1927" t="-1564" r="-28573" b="-4184"/>
            </a:stretch>
          </a:blipFill>
        </p:spPr>
        <p:txBody>
          <a:bodyPr/>
          <a:lstStyle/>
          <a:p>
            <a:endParaRPr lang="en-CA"/>
          </a:p>
        </p:txBody>
      </p:sp>
      <p:sp>
        <p:nvSpPr>
          <p:cNvPr id="9" name="Rectangle 8">
            <a:extLst>
              <a:ext uri="{FF2B5EF4-FFF2-40B4-BE49-F238E27FC236}">
                <a16:creationId xmlns:a16="http://schemas.microsoft.com/office/drawing/2014/main" id="{CE159709-CF00-E5E6-3F5E-C5B980519EED}"/>
              </a:ext>
            </a:extLst>
          </p:cNvPr>
          <p:cNvSpPr/>
          <p:nvPr/>
        </p:nvSpPr>
        <p:spPr>
          <a:xfrm rot="10800000" flipH="1">
            <a:off x="0" y="-92996"/>
            <a:ext cx="12174196" cy="10472991"/>
          </a:xfrm>
          <a:prstGeom prst="rect">
            <a:avLst/>
          </a:prstGeom>
          <a:gradFill>
            <a:gsLst>
              <a:gs pos="5000">
                <a:schemeClr val="tx1"/>
              </a:gs>
              <a:gs pos="31000">
                <a:schemeClr val="tx1"/>
              </a:gs>
              <a:gs pos="66000">
                <a:schemeClr val="tx1">
                  <a:alpha val="21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4"/>
          <p:cNvSpPr txBox="1"/>
          <p:nvPr/>
        </p:nvSpPr>
        <p:spPr>
          <a:xfrm>
            <a:off x="1214052" y="1187561"/>
            <a:ext cx="10947880" cy="649793"/>
          </a:xfrm>
          <a:prstGeom prst="rect">
            <a:avLst/>
          </a:prstGeom>
        </p:spPr>
        <p:txBody>
          <a:bodyPr lIns="0" tIns="0" rIns="0" bIns="0" rtlCol="0" anchor="t">
            <a:spAutoFit/>
          </a:bodyPr>
          <a:lstStyle/>
          <a:p>
            <a:pPr>
              <a:lnSpc>
                <a:spcPts val="5599"/>
              </a:lnSpc>
              <a:spcBef>
                <a:spcPct val="0"/>
              </a:spcBef>
            </a:pPr>
            <a:r>
              <a:rPr lang="iu-Cans-CA" sz="3800" b="1" dirty="0">
                <a:solidFill>
                  <a:schemeClr val="bg1"/>
                </a:solidFill>
                <a:latin typeface="Pigiarniq" panose="020B0604020202020204" charset="0"/>
              </a:rPr>
              <a:t>ᓄᖅᑲᖓᓚᐅᑲᒃᑎᓪᓗᒋᑦ</a:t>
            </a:r>
            <a:endParaRPr lang="en-US" sz="3800" b="1" dirty="0">
              <a:solidFill>
                <a:schemeClr val="bg1"/>
              </a:solidFill>
              <a:latin typeface="Pigiarniq" panose="020B0604020202020204" charset="0"/>
              <a:ea typeface="Raleway Bold"/>
              <a:cs typeface="Raleway Bold"/>
              <a:sym typeface="Raleway Bold"/>
            </a:endParaRPr>
          </a:p>
        </p:txBody>
      </p:sp>
      <p:sp>
        <p:nvSpPr>
          <p:cNvPr id="5" name="TextBox 5"/>
          <p:cNvSpPr txBox="1"/>
          <p:nvPr/>
        </p:nvSpPr>
        <p:spPr>
          <a:xfrm>
            <a:off x="1214052" y="2006536"/>
            <a:ext cx="6634548" cy="655436"/>
          </a:xfrm>
          <a:prstGeom prst="rect">
            <a:avLst/>
          </a:prstGeom>
        </p:spPr>
        <p:txBody>
          <a:bodyPr wrap="square" lIns="0" tIns="0" rIns="0" bIns="0" rtlCol="0" anchor="t">
            <a:spAutoFit/>
          </a:bodyPr>
          <a:lstStyle/>
          <a:p>
            <a:pPr algn="l">
              <a:lnSpc>
                <a:spcPts val="5599"/>
              </a:lnSpc>
              <a:spcBef>
                <a:spcPct val="0"/>
              </a:spcBef>
            </a:pPr>
            <a:r>
              <a:rPr lang="en-US" sz="4000" b="1">
                <a:solidFill>
                  <a:srgbClr val="FFFFFF"/>
                </a:solidFill>
                <a:latin typeface="Raleway Bold"/>
                <a:ea typeface="Raleway Bold"/>
                <a:cs typeface="Raleway Bold"/>
                <a:sym typeface="Raleway Bold"/>
              </a:rPr>
              <a:t>AFTER THE BREAK</a:t>
            </a:r>
          </a:p>
        </p:txBody>
      </p:sp>
      <p:sp>
        <p:nvSpPr>
          <p:cNvPr id="6" name="TextBox 6"/>
          <p:cNvSpPr txBox="1"/>
          <p:nvPr/>
        </p:nvSpPr>
        <p:spPr>
          <a:xfrm>
            <a:off x="1214052" y="3962397"/>
            <a:ext cx="5754290" cy="1170898"/>
          </a:xfrm>
          <a:prstGeom prst="rect">
            <a:avLst/>
          </a:prstGeom>
        </p:spPr>
        <p:txBody>
          <a:bodyPr lIns="0" tIns="0" rIns="0" bIns="0" rtlCol="0" anchor="t">
            <a:spAutoFit/>
          </a:bodyPr>
          <a:lstStyle/>
          <a:p>
            <a:pPr>
              <a:lnSpc>
                <a:spcPts val="4848"/>
              </a:lnSpc>
              <a:spcBef>
                <a:spcPct val="0"/>
              </a:spcBef>
            </a:pPr>
            <a:r>
              <a:rPr lang="iu-Cans-CA" sz="3200" dirty="0">
                <a:solidFill>
                  <a:schemeClr val="bg1"/>
                </a:solidFill>
                <a:latin typeface="Pigiarniq" panose="020B0604020202020204" charset="0"/>
              </a:rPr>
              <a:t>ᐅᓂᒃᑳᖅᑐᐊᖅ ᐃᓐᓇᕕᖕᒥ ᐃᒪᕐᒧᑦ ᐆᒻᒪᖅᑯᑎᓕᐅᕐᓂᒧᑦ ᐱᓕᕆᐊᖅ</a:t>
            </a:r>
            <a:r>
              <a:rPr lang="en-CA" sz="3200" dirty="0">
                <a:solidFill>
                  <a:schemeClr val="bg1"/>
                </a:solidFill>
                <a:latin typeface="Pigiarniq" panose="020B0604020202020204" charset="0"/>
              </a:rPr>
              <a:t>!</a:t>
            </a:r>
            <a:endParaRPr lang="en-US" sz="3200" dirty="0">
              <a:solidFill>
                <a:schemeClr val="bg1"/>
              </a:solidFill>
              <a:latin typeface="Pigiarniq" panose="020B0604020202020204" charset="0"/>
              <a:ea typeface="Poppins"/>
              <a:cs typeface="Poppins"/>
              <a:sym typeface="Poppins"/>
            </a:endParaRPr>
          </a:p>
        </p:txBody>
      </p:sp>
      <p:sp>
        <p:nvSpPr>
          <p:cNvPr id="7" name="TextBox 7"/>
          <p:cNvSpPr txBox="1"/>
          <p:nvPr/>
        </p:nvSpPr>
        <p:spPr>
          <a:xfrm>
            <a:off x="1214052" y="5862992"/>
            <a:ext cx="5754290" cy="1226584"/>
          </a:xfrm>
          <a:prstGeom prst="rect">
            <a:avLst/>
          </a:prstGeom>
        </p:spPr>
        <p:txBody>
          <a:bodyPr lIns="0" tIns="0" rIns="0" bIns="0" rtlCol="0" anchor="t">
            <a:spAutoFit/>
          </a:bodyPr>
          <a:lstStyle/>
          <a:p>
            <a:pPr algn="l">
              <a:lnSpc>
                <a:spcPts val="4848"/>
              </a:lnSpc>
              <a:spcBef>
                <a:spcPct val="0"/>
              </a:spcBef>
            </a:pPr>
            <a:r>
              <a:rPr lang="en-US" sz="3463" dirty="0">
                <a:solidFill>
                  <a:srgbClr val="FFFFFF"/>
                </a:solidFill>
                <a:latin typeface="Poppins"/>
                <a:ea typeface="Poppins"/>
                <a:cs typeface="Poppins"/>
                <a:sym typeface="Poppins"/>
              </a:rPr>
              <a:t>Story of the </a:t>
            </a:r>
            <a:r>
              <a:rPr lang="en-US" sz="3463" dirty="0" err="1">
                <a:solidFill>
                  <a:srgbClr val="FFFFFF"/>
                </a:solidFill>
                <a:latin typeface="Poppins"/>
                <a:ea typeface="Poppins"/>
                <a:cs typeface="Poppins"/>
                <a:sym typeface="Poppins"/>
              </a:rPr>
              <a:t>Innavik</a:t>
            </a:r>
            <a:r>
              <a:rPr lang="en-US" sz="3463" dirty="0">
                <a:solidFill>
                  <a:srgbClr val="FFFFFF"/>
                </a:solidFill>
                <a:latin typeface="Poppins"/>
                <a:ea typeface="Poppins"/>
                <a:cs typeface="Poppins"/>
                <a:sym typeface="Poppins"/>
              </a:rPr>
              <a:t> water power project!</a:t>
            </a:r>
          </a:p>
        </p:txBody>
      </p:sp>
      <p:sp>
        <p:nvSpPr>
          <p:cNvPr id="8" name="Freeform 8"/>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C92FF4-2645-441B-C03A-7B9424797DA4}"/>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3D2BB7E2-6E83-7DB2-2E5F-BE9BB236DECF}"/>
              </a:ext>
            </a:extLst>
          </p:cNvPr>
          <p:cNvPicPr>
            <a:picLocks noChangeAspect="1"/>
          </p:cNvPicPr>
          <p:nvPr/>
        </p:nvPicPr>
        <p:blipFill>
          <a:blip r:embed="rId3">
            <a:extLst>
              <a:ext uri="{28A0092B-C50C-407E-A947-70E740481C1C}">
                <a14:useLocalDpi xmlns:a14="http://schemas.microsoft.com/office/drawing/2010/main" val="0"/>
              </a:ext>
            </a:extLst>
          </a:blip>
          <a:srcRect r="3977"/>
          <a:stretch>
            <a:fillRect/>
          </a:stretch>
        </p:blipFill>
        <p:spPr>
          <a:xfrm>
            <a:off x="8345386" y="0"/>
            <a:ext cx="9942614" cy="10287000"/>
          </a:xfrm>
          <a:prstGeom prst="rect">
            <a:avLst/>
          </a:prstGeom>
        </p:spPr>
      </p:pic>
      <p:sp>
        <p:nvSpPr>
          <p:cNvPr id="34" name="Rectangle 33">
            <a:extLst>
              <a:ext uri="{FF2B5EF4-FFF2-40B4-BE49-F238E27FC236}">
                <a16:creationId xmlns:a16="http://schemas.microsoft.com/office/drawing/2014/main" id="{764672B6-70A9-AC29-0D05-10D2D5789EB6}"/>
              </a:ext>
            </a:extLst>
          </p:cNvPr>
          <p:cNvSpPr/>
          <p:nvPr/>
        </p:nvSpPr>
        <p:spPr>
          <a:xfrm rot="10800000" flipH="1">
            <a:off x="6525646" y="0"/>
            <a:ext cx="11762354" cy="10287000"/>
          </a:xfrm>
          <a:prstGeom prst="rect">
            <a:avLst/>
          </a:prstGeom>
          <a:gradFill>
            <a:gsLst>
              <a:gs pos="5000">
                <a:schemeClr val="tx1"/>
              </a:gs>
              <a:gs pos="31000">
                <a:schemeClr val="tx1"/>
              </a:gs>
              <a:gs pos="66000">
                <a:schemeClr val="tx1">
                  <a:alpha val="24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5">
            <a:extLst>
              <a:ext uri="{FF2B5EF4-FFF2-40B4-BE49-F238E27FC236}">
                <a16:creationId xmlns:a16="http://schemas.microsoft.com/office/drawing/2014/main" id="{13F74207-6F4A-8E5E-92BE-DC7F8E0E163F}"/>
              </a:ext>
            </a:extLst>
          </p:cNvPr>
          <p:cNvSpPr txBox="1"/>
          <p:nvPr/>
        </p:nvSpPr>
        <p:spPr>
          <a:xfrm>
            <a:off x="1169470" y="1274082"/>
            <a:ext cx="6634548" cy="661271"/>
          </a:xfrm>
          <a:prstGeom prst="rect">
            <a:avLst/>
          </a:prstGeom>
        </p:spPr>
        <p:txBody>
          <a:bodyPr wrap="square" lIns="0" tIns="0" rIns="0" bIns="0" rtlCol="0" anchor="t">
            <a:spAutoFit/>
          </a:bodyPr>
          <a:lstStyle/>
          <a:p>
            <a:pPr algn="l">
              <a:lnSpc>
                <a:spcPts val="5599"/>
              </a:lnSpc>
              <a:spcBef>
                <a:spcPct val="0"/>
              </a:spcBef>
            </a:pPr>
            <a:r>
              <a:rPr lang="en-US" sz="4000" b="1">
                <a:solidFill>
                  <a:srgbClr val="FFFFFF"/>
                </a:solidFill>
                <a:latin typeface="Raleway Bold"/>
                <a:ea typeface="Raleway Bold"/>
                <a:cs typeface="Raleway Bold"/>
                <a:sym typeface="Raleway Bold"/>
              </a:rPr>
              <a:t>NEXT STEPS</a:t>
            </a:r>
          </a:p>
        </p:txBody>
      </p:sp>
      <p:sp>
        <p:nvSpPr>
          <p:cNvPr id="27" name="TextBox 5">
            <a:extLst>
              <a:ext uri="{FF2B5EF4-FFF2-40B4-BE49-F238E27FC236}">
                <a16:creationId xmlns:a16="http://schemas.microsoft.com/office/drawing/2014/main" id="{F4999598-69DE-2DCF-74C8-81B7EA7DBF36}"/>
              </a:ext>
            </a:extLst>
          </p:cNvPr>
          <p:cNvSpPr txBox="1"/>
          <p:nvPr/>
        </p:nvSpPr>
        <p:spPr>
          <a:xfrm>
            <a:off x="1169470" y="583056"/>
            <a:ext cx="6634548" cy="649793"/>
          </a:xfrm>
          <a:prstGeom prst="rect">
            <a:avLst/>
          </a:prstGeom>
        </p:spPr>
        <p:txBody>
          <a:bodyPr wrap="square" lIns="0" tIns="0" rIns="0" bIns="0" rtlCol="0" anchor="t">
            <a:spAutoFit/>
          </a:bodyPr>
          <a:lstStyle/>
          <a:p>
            <a:pPr>
              <a:lnSpc>
                <a:spcPts val="5599"/>
              </a:lnSpc>
              <a:spcBef>
                <a:spcPct val="0"/>
              </a:spcBef>
            </a:pPr>
            <a:r>
              <a:rPr lang="iu-Cans-CA" sz="3800" b="1" dirty="0">
                <a:solidFill>
                  <a:schemeClr val="bg1"/>
                </a:solidFill>
                <a:latin typeface="Pigiarniq" panose="020B0604020202020204" charset="0"/>
              </a:rPr>
              <a:t>ᑭᖑᓪᓕᕐᒥᒃ ᐱᓕᕆᐊᖑᔪᒃᓴᖅ</a:t>
            </a:r>
            <a:endParaRPr lang="en-US" sz="3800" b="1" dirty="0">
              <a:solidFill>
                <a:schemeClr val="bg1"/>
              </a:solidFill>
              <a:latin typeface="Pigiarniq" panose="020B0604020202020204" charset="0"/>
              <a:ea typeface="Raleway Bold"/>
              <a:cs typeface="Raleway Bold"/>
              <a:sym typeface="Raleway Bold"/>
            </a:endParaRPr>
          </a:p>
        </p:txBody>
      </p:sp>
      <p:sp>
        <p:nvSpPr>
          <p:cNvPr id="28" name="TextBox 27">
            <a:extLst>
              <a:ext uri="{FF2B5EF4-FFF2-40B4-BE49-F238E27FC236}">
                <a16:creationId xmlns:a16="http://schemas.microsoft.com/office/drawing/2014/main" id="{249C36C9-AED5-F19B-739D-BD43A96FDE6B}"/>
              </a:ext>
            </a:extLst>
          </p:cNvPr>
          <p:cNvSpPr txBox="1"/>
          <p:nvPr/>
        </p:nvSpPr>
        <p:spPr>
          <a:xfrm>
            <a:off x="1525852" y="7958481"/>
            <a:ext cx="9529010" cy="461665"/>
          </a:xfrm>
          <a:prstGeom prst="rect">
            <a:avLst/>
          </a:prstGeom>
          <a:noFill/>
        </p:spPr>
        <p:txBody>
          <a:bodyPr wrap="square" rtlCol="0">
            <a:spAutoFit/>
          </a:bodyPr>
          <a:lstStyle/>
          <a:p>
            <a:r>
              <a:rPr lang="en-CA" sz="2400" dirty="0">
                <a:solidFill>
                  <a:schemeClr val="bg1"/>
                </a:solidFill>
                <a:latin typeface="Poppins" panose="00000500000000000000" pitchFamily="2" charset="0"/>
                <a:cs typeface="Poppins" panose="00000500000000000000" pitchFamily="2" charset="0"/>
              </a:rPr>
              <a:t>NNC will return next month to share field season findings.</a:t>
            </a:r>
          </a:p>
        </p:txBody>
      </p:sp>
      <p:sp>
        <p:nvSpPr>
          <p:cNvPr id="3" name="TextBox 2">
            <a:extLst>
              <a:ext uri="{FF2B5EF4-FFF2-40B4-BE49-F238E27FC236}">
                <a16:creationId xmlns:a16="http://schemas.microsoft.com/office/drawing/2014/main" id="{E72C4815-1530-DB19-9FCF-81B5DDCDD9BB}"/>
              </a:ext>
            </a:extLst>
          </p:cNvPr>
          <p:cNvSpPr txBox="1"/>
          <p:nvPr/>
        </p:nvSpPr>
        <p:spPr>
          <a:xfrm>
            <a:off x="1138990" y="6190520"/>
            <a:ext cx="10379242" cy="1569660"/>
          </a:xfrm>
          <a:prstGeom prst="rect">
            <a:avLst/>
          </a:prstGeom>
          <a:noFill/>
        </p:spPr>
        <p:txBody>
          <a:bodyPr wrap="square">
            <a:spAutoFit/>
          </a:bodyPr>
          <a:lstStyle/>
          <a:p>
            <a:r>
              <a:rPr lang="en-US" sz="2400" b="0" i="0" dirty="0">
                <a:solidFill>
                  <a:schemeClr val="bg1"/>
                </a:solidFill>
                <a:effectLst/>
                <a:latin typeface="Poppins" panose="00000500000000000000" pitchFamily="2" charset="0"/>
                <a:cs typeface="Poppins" panose="00000500000000000000" pitchFamily="2" charset="0"/>
              </a:rPr>
              <a:t>Engagements keep community members and Rightsholders up to date every step of the way. When more discussion or changes are needed, we hold additional events and sessions, making sure everyone has an opportunity to have their voices heard. </a:t>
            </a:r>
            <a:endParaRPr lang="en-CA" sz="2400" dirty="0">
              <a:solidFill>
                <a:schemeClr val="bg1"/>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FE1D045C-0CA5-EE45-9536-BE1D08BC7BA1}"/>
              </a:ext>
            </a:extLst>
          </p:cNvPr>
          <p:cNvSpPr txBox="1"/>
          <p:nvPr/>
        </p:nvSpPr>
        <p:spPr>
          <a:xfrm>
            <a:off x="1138990" y="2423135"/>
            <a:ext cx="11486147" cy="1569660"/>
          </a:xfrm>
          <a:prstGeom prst="rect">
            <a:avLst/>
          </a:prstGeom>
          <a:noFill/>
        </p:spPr>
        <p:txBody>
          <a:bodyPr wrap="square">
            <a:spAutoFit/>
          </a:bodyPr>
          <a:lstStyle/>
          <a:p>
            <a:r>
              <a:rPr lang="iu-Cans-CA" sz="2400" b="0" i="0" dirty="0">
                <a:solidFill>
                  <a:schemeClr val="bg1"/>
                </a:solidFill>
                <a:effectLst/>
                <a:latin typeface="Pigiarniq" panose="020B0604020202020204" charset="0"/>
              </a:rPr>
              <a:t>ᐃᓚᐅᑎᑦᑎᓂᖅ ᓄᓇᓕᖕᒥᐅᓂᒃ ᐊᒻᒪ ᐱᔪᓐᓇᐅᑎᖃᖅᑐᓂᒃ ᑐᓴᐅᒪᑎᑦᑎᕙᒃᐳᖅ ᖃᓄᐃᓕᐅᕐᓂᓕᒫᓂᒃ. ᐅᖃᖃᑎᒌᒃᑲᓐᓂᕆᐊᖃᓕᕌᖓᑕ ᐅᕝᕙᓘᓐᓃᑦ ᐊᓯᔾᔨᕆᐊᖃᓕᕌᖓᑕ, ᖃᓄᐃᓕᐅᖅᑎᑦᑎᒃᑲᓐᓂᖃᑦᑕᖅᑐᒍᑦ ᑲᑎᒪᓂᐅᔪᓂᒡᓗ, ᑭᓇᐅᒐᓗᐊᕈᓂ ᓂᐱᖏᑦ ᑐᓴᖅᑕᐅᔪᓐᓇᖁᓪᓗᒋᑦ. </a:t>
            </a:r>
            <a:endParaRPr lang="en-CA" sz="2400" dirty="0">
              <a:solidFill>
                <a:schemeClr val="bg1"/>
              </a:solidFill>
              <a:latin typeface="Pigiarniq" panose="020B0604020202020204" charset="0"/>
            </a:endParaRPr>
          </a:p>
        </p:txBody>
      </p:sp>
      <p:sp>
        <p:nvSpPr>
          <p:cNvPr id="29" name="TextBox 28">
            <a:extLst>
              <a:ext uri="{FF2B5EF4-FFF2-40B4-BE49-F238E27FC236}">
                <a16:creationId xmlns:a16="http://schemas.microsoft.com/office/drawing/2014/main" id="{1E3FAC01-132C-5351-8F7B-B2B4E4A8F09C}"/>
              </a:ext>
            </a:extLst>
          </p:cNvPr>
          <p:cNvSpPr txBox="1"/>
          <p:nvPr/>
        </p:nvSpPr>
        <p:spPr>
          <a:xfrm>
            <a:off x="1525852" y="8517283"/>
            <a:ext cx="8951494" cy="830997"/>
          </a:xfrm>
          <a:prstGeom prst="rect">
            <a:avLst/>
          </a:prstGeom>
          <a:noFill/>
        </p:spPr>
        <p:txBody>
          <a:bodyPr wrap="square">
            <a:spAutoFit/>
          </a:bodyPr>
          <a:lstStyle/>
          <a:p>
            <a:r>
              <a:rPr lang="en-CA" sz="2400" dirty="0">
                <a:solidFill>
                  <a:schemeClr val="bg1"/>
                </a:solidFill>
                <a:latin typeface="Poppins" panose="00000500000000000000" pitchFamily="2" charset="0"/>
                <a:cs typeface="Poppins" panose="00000500000000000000" pitchFamily="2" charset="0"/>
              </a:rPr>
              <a:t>This spring we will work with the </a:t>
            </a:r>
            <a:r>
              <a:rPr lang="en-CA" sz="2400" dirty="0" err="1">
                <a:solidFill>
                  <a:schemeClr val="bg1"/>
                </a:solidFill>
                <a:latin typeface="Poppins" panose="00000500000000000000" pitchFamily="2" charset="0"/>
                <a:cs typeface="Poppins" panose="00000500000000000000" pitchFamily="2" charset="0"/>
              </a:rPr>
              <a:t>Panniqtuuq</a:t>
            </a:r>
            <a:r>
              <a:rPr lang="en-CA" sz="2400" dirty="0">
                <a:solidFill>
                  <a:schemeClr val="bg1"/>
                </a:solidFill>
                <a:latin typeface="Poppins" panose="00000500000000000000" pitchFamily="2" charset="0"/>
                <a:cs typeface="Poppins" panose="00000500000000000000" pitchFamily="2" charset="0"/>
              </a:rPr>
              <a:t> and Amaruq HTAs to co-develop the 2026 field work plan.</a:t>
            </a:r>
          </a:p>
        </p:txBody>
      </p:sp>
      <p:sp>
        <p:nvSpPr>
          <p:cNvPr id="30" name="TextBox 29">
            <a:extLst>
              <a:ext uri="{FF2B5EF4-FFF2-40B4-BE49-F238E27FC236}">
                <a16:creationId xmlns:a16="http://schemas.microsoft.com/office/drawing/2014/main" id="{249620B7-9DA1-7507-57DA-E069F392FC0D}"/>
              </a:ext>
            </a:extLst>
          </p:cNvPr>
          <p:cNvSpPr txBox="1"/>
          <p:nvPr/>
        </p:nvSpPr>
        <p:spPr>
          <a:xfrm>
            <a:off x="1525852" y="4039592"/>
            <a:ext cx="10087028" cy="830997"/>
          </a:xfrm>
          <a:prstGeom prst="rect">
            <a:avLst/>
          </a:prstGeom>
          <a:noFill/>
        </p:spPr>
        <p:txBody>
          <a:bodyPr wrap="square" rtlCol="0">
            <a:spAutoFit/>
          </a:bodyPr>
          <a:lstStyle/>
          <a:p>
            <a:r>
              <a:rPr lang="iu-Cans-CA" sz="2400" dirty="0">
                <a:solidFill>
                  <a:schemeClr val="bg1"/>
                </a:solidFill>
                <a:latin typeface="Pigiarniq" panose="020B0604020202020204" charset="0"/>
              </a:rPr>
              <a:t>ᓄᓇᕗᑦ ᓄᒃᑭᒃᓴᐅᑏᑦ ᑯᐊᐳᕇᓴᒃᑯᑦ ᐅᑎᓛᖅᑐᑦ ᑕᖅᑭᐅᓛᖅᑐᒥ ᓯᓚᒥ ᖃᐅᔨᔭᒥᓂᒃ ᑐᓴᖅᑎᑦᑎᔭᖅᑐᕐᓗᑎᒃ</a:t>
            </a:r>
            <a:r>
              <a:rPr lang="en-CA" sz="2400" dirty="0">
                <a:solidFill>
                  <a:schemeClr val="bg1"/>
                </a:solidFill>
                <a:latin typeface="Pigiarniq" panose="020B0604020202020204" charset="0"/>
              </a:rPr>
              <a:t>.</a:t>
            </a:r>
            <a:endParaRPr lang="en-CA" sz="3200" dirty="0">
              <a:solidFill>
                <a:schemeClr val="bg1"/>
              </a:solidFill>
              <a:latin typeface="Pigiarniq" panose="020B0604020202020204" charset="0"/>
              <a:cs typeface="Poppins" panose="00000500000000000000" pitchFamily="2" charset="0"/>
            </a:endParaRPr>
          </a:p>
        </p:txBody>
      </p:sp>
      <p:sp>
        <p:nvSpPr>
          <p:cNvPr id="31" name="TextBox 30">
            <a:extLst>
              <a:ext uri="{FF2B5EF4-FFF2-40B4-BE49-F238E27FC236}">
                <a16:creationId xmlns:a16="http://schemas.microsoft.com/office/drawing/2014/main" id="{EC2B1BA6-9737-7FFC-20B0-1B772D4FC8DD}"/>
              </a:ext>
            </a:extLst>
          </p:cNvPr>
          <p:cNvSpPr txBox="1"/>
          <p:nvPr/>
        </p:nvSpPr>
        <p:spPr>
          <a:xfrm>
            <a:off x="1525852" y="4930389"/>
            <a:ext cx="10860752" cy="830997"/>
          </a:xfrm>
          <a:prstGeom prst="rect">
            <a:avLst/>
          </a:prstGeom>
          <a:noFill/>
        </p:spPr>
        <p:txBody>
          <a:bodyPr wrap="square">
            <a:spAutoFit/>
          </a:bodyPr>
          <a:lstStyle/>
          <a:p>
            <a:r>
              <a:rPr lang="iu-Cans-CA" sz="2400" dirty="0">
                <a:solidFill>
                  <a:schemeClr val="bg1"/>
                </a:solidFill>
                <a:latin typeface="Pigiarniq" panose="020B0604020202020204" charset="0"/>
              </a:rPr>
              <a:t>ᐅᐱᕐᙶᖑᓛᖅᑐᖅ ᐱᓕᕆᖃᑎᖃᓛᖅᐳᒍᑦ ᐸᖕᓂᖅᑑᑉ ᐊᒻᒪ ᐊᒪᕈᖅ ᐊᖑᓇᓱᒃᑎᓕᕆᔨᖏᓐᓂᒃ ᐸᕐᓇᐃᓗᑎᒃ 2026ᒥ ᓄᓇᒥ ᐱᓕᕆᓂᐊᕐᓂᕐᒧᑦ ᐸᕐᓇᐅᑎᒥᒃ</a:t>
            </a:r>
            <a:r>
              <a:rPr lang="en-CA" sz="2400" dirty="0">
                <a:solidFill>
                  <a:schemeClr val="bg1"/>
                </a:solidFill>
                <a:latin typeface="Pigiarniq" panose="020B0604020202020204" charset="0"/>
              </a:rPr>
              <a:t>.</a:t>
            </a:r>
            <a:endParaRPr lang="en-CA" sz="3200" dirty="0">
              <a:solidFill>
                <a:schemeClr val="bg1"/>
              </a:solidFill>
              <a:latin typeface="Pigiarniq" panose="020B0604020202020204" charset="0"/>
              <a:cs typeface="Poppins" panose="00000500000000000000" pitchFamily="2" charset="0"/>
            </a:endParaRPr>
          </a:p>
        </p:txBody>
      </p:sp>
      <p:pic>
        <p:nvPicPr>
          <p:cNvPr id="4" name="Graphic 3" descr="Play with solid fill">
            <a:extLst>
              <a:ext uri="{FF2B5EF4-FFF2-40B4-BE49-F238E27FC236}">
                <a16:creationId xmlns:a16="http://schemas.microsoft.com/office/drawing/2014/main" id="{50E9AC05-57F3-3089-8D68-F24F1CC43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9470" y="7958480"/>
            <a:ext cx="461665" cy="461665"/>
          </a:xfrm>
          <a:prstGeom prst="rect">
            <a:avLst/>
          </a:prstGeom>
        </p:spPr>
      </p:pic>
      <p:pic>
        <p:nvPicPr>
          <p:cNvPr id="6" name="Graphic 5" descr="Play with solid fill">
            <a:extLst>
              <a:ext uri="{FF2B5EF4-FFF2-40B4-BE49-F238E27FC236}">
                <a16:creationId xmlns:a16="http://schemas.microsoft.com/office/drawing/2014/main" id="{259E00BF-DB2B-428C-8826-1932BB787C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9469" y="8661074"/>
            <a:ext cx="461665" cy="461665"/>
          </a:xfrm>
          <a:prstGeom prst="rect">
            <a:avLst/>
          </a:prstGeom>
        </p:spPr>
      </p:pic>
      <p:pic>
        <p:nvPicPr>
          <p:cNvPr id="7" name="Graphic 6" descr="Play with solid fill">
            <a:extLst>
              <a:ext uri="{FF2B5EF4-FFF2-40B4-BE49-F238E27FC236}">
                <a16:creationId xmlns:a16="http://schemas.microsoft.com/office/drawing/2014/main" id="{29E844EF-AB48-FDFF-CD72-3D8E22FEB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9469" y="5115054"/>
            <a:ext cx="461665" cy="461665"/>
          </a:xfrm>
          <a:prstGeom prst="rect">
            <a:avLst/>
          </a:prstGeom>
        </p:spPr>
      </p:pic>
      <p:pic>
        <p:nvPicPr>
          <p:cNvPr id="8" name="Graphic 7" descr="Play with solid fill">
            <a:extLst>
              <a:ext uri="{FF2B5EF4-FFF2-40B4-BE49-F238E27FC236}">
                <a16:creationId xmlns:a16="http://schemas.microsoft.com/office/drawing/2014/main" id="{5C23490F-D941-AA1F-57F5-41ECABB5F4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9468" y="4226660"/>
            <a:ext cx="461665" cy="461665"/>
          </a:xfrm>
          <a:prstGeom prst="rect">
            <a:avLst/>
          </a:prstGeom>
        </p:spPr>
      </p:pic>
    </p:spTree>
    <p:extLst>
      <p:ext uri="{BB962C8B-B14F-4D97-AF65-F5344CB8AC3E}">
        <p14:creationId xmlns:p14="http://schemas.microsoft.com/office/powerpoint/2010/main" val="2295445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4401FD3-F422-070B-3060-D851E29AE1C6}"/>
              </a:ext>
            </a:extLst>
          </p:cNvPr>
          <p:cNvPicPr>
            <a:picLocks noChangeAspect="1"/>
          </p:cNvPicPr>
          <p:nvPr/>
        </p:nvPicPr>
        <p:blipFill>
          <a:blip r:embed="rId3">
            <a:extLst>
              <a:ext uri="{28A0092B-C50C-407E-A947-70E740481C1C}">
                <a14:useLocalDpi xmlns:a14="http://schemas.microsoft.com/office/drawing/2010/main" val="0"/>
              </a:ext>
            </a:extLst>
          </a:blip>
          <a:srcRect r="279"/>
          <a:stretch>
            <a:fillRect/>
          </a:stretch>
        </p:blipFill>
        <p:spPr>
          <a:xfrm flipH="1">
            <a:off x="-1" y="0"/>
            <a:ext cx="13677831" cy="10287000"/>
          </a:xfrm>
          <a:prstGeom prst="rect">
            <a:avLst/>
          </a:prstGeom>
        </p:spPr>
      </p:pic>
      <p:sp>
        <p:nvSpPr>
          <p:cNvPr id="35" name="Rectangle 34">
            <a:extLst>
              <a:ext uri="{FF2B5EF4-FFF2-40B4-BE49-F238E27FC236}">
                <a16:creationId xmlns:a16="http://schemas.microsoft.com/office/drawing/2014/main" id="{0FB4E22E-B2ED-6D6F-FD3B-4D301272B73E}"/>
              </a:ext>
            </a:extLst>
          </p:cNvPr>
          <p:cNvSpPr/>
          <p:nvPr/>
        </p:nvSpPr>
        <p:spPr>
          <a:xfrm rot="10800000">
            <a:off x="1354904" y="-1"/>
            <a:ext cx="12579600" cy="10287001"/>
          </a:xfrm>
          <a:prstGeom prst="rect">
            <a:avLst/>
          </a:prstGeom>
          <a:gradFill>
            <a:gsLst>
              <a:gs pos="5000">
                <a:schemeClr val="tx1"/>
              </a:gs>
              <a:gs pos="31000">
                <a:schemeClr val="tx1"/>
              </a:gs>
              <a:gs pos="66000">
                <a:schemeClr val="tx1">
                  <a:alpha val="21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DA967884-96AF-4EBD-3C30-A679B4E16614}"/>
              </a:ext>
            </a:extLst>
          </p:cNvPr>
          <p:cNvSpPr/>
          <p:nvPr/>
        </p:nvSpPr>
        <p:spPr>
          <a:xfrm>
            <a:off x="11014099" y="8687163"/>
            <a:ext cx="623427" cy="623427"/>
          </a:xfrm>
          <a:prstGeom prst="ellipse">
            <a:avLst/>
          </a:prstGeom>
          <a:solidFill>
            <a:srgbClr val="0EA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5">
            <a:extLst>
              <a:ext uri="{FF2B5EF4-FFF2-40B4-BE49-F238E27FC236}">
                <a16:creationId xmlns:a16="http://schemas.microsoft.com/office/drawing/2014/main" id="{0694B549-DD70-2BFD-843A-45D4966D7D60}"/>
              </a:ext>
            </a:extLst>
          </p:cNvPr>
          <p:cNvGrpSpPr/>
          <p:nvPr/>
        </p:nvGrpSpPr>
        <p:grpSpPr>
          <a:xfrm>
            <a:off x="12077578" y="6596544"/>
            <a:ext cx="3072170" cy="742822"/>
            <a:chOff x="0" y="0"/>
            <a:chExt cx="809131" cy="195640"/>
          </a:xfrm>
        </p:grpSpPr>
        <p:sp>
          <p:nvSpPr>
            <p:cNvPr id="10" name="Freeform 6">
              <a:extLst>
                <a:ext uri="{FF2B5EF4-FFF2-40B4-BE49-F238E27FC236}">
                  <a16:creationId xmlns:a16="http://schemas.microsoft.com/office/drawing/2014/main" id="{32A6908E-4DAD-D46A-24A6-A61FF33C20E5}"/>
                </a:ext>
              </a:extLst>
            </p:cNvPr>
            <p:cNvSpPr/>
            <p:nvPr/>
          </p:nvSpPr>
          <p:spPr>
            <a:xfrm>
              <a:off x="0" y="0"/>
              <a:ext cx="809131" cy="195640"/>
            </a:xfrm>
            <a:custGeom>
              <a:avLst/>
              <a:gdLst/>
              <a:ahLst/>
              <a:cxnLst/>
              <a:rect l="l" t="t" r="r" b="b"/>
              <a:pathLst>
                <a:path w="809131" h="195640">
                  <a:moveTo>
                    <a:pt x="0" y="0"/>
                  </a:moveTo>
                  <a:lnTo>
                    <a:pt x="809131" y="0"/>
                  </a:lnTo>
                  <a:lnTo>
                    <a:pt x="809131" y="195640"/>
                  </a:lnTo>
                  <a:lnTo>
                    <a:pt x="0" y="195640"/>
                  </a:lnTo>
                  <a:close/>
                </a:path>
              </a:pathLst>
            </a:custGeom>
            <a:solidFill>
              <a:srgbClr val="000000">
                <a:alpha val="0"/>
              </a:srgbClr>
            </a:solidFill>
            <a:ln w="28575" cap="sq">
              <a:solidFill>
                <a:srgbClr val="C7FF6F"/>
              </a:solidFill>
              <a:prstDash val="solid"/>
              <a:miter/>
            </a:ln>
          </p:spPr>
          <p:txBody>
            <a:bodyPr/>
            <a:lstStyle/>
            <a:p>
              <a:endParaRPr lang="en-CA"/>
            </a:p>
          </p:txBody>
        </p:sp>
        <p:sp>
          <p:nvSpPr>
            <p:cNvPr id="11" name="TextBox 7">
              <a:extLst>
                <a:ext uri="{FF2B5EF4-FFF2-40B4-BE49-F238E27FC236}">
                  <a16:creationId xmlns:a16="http://schemas.microsoft.com/office/drawing/2014/main" id="{90CE660A-F0E4-9E4B-7A51-90A65A63E508}"/>
                </a:ext>
              </a:extLst>
            </p:cNvPr>
            <p:cNvSpPr txBox="1"/>
            <p:nvPr/>
          </p:nvSpPr>
          <p:spPr>
            <a:xfrm>
              <a:off x="0" y="-9525"/>
              <a:ext cx="809131" cy="205165"/>
            </a:xfrm>
            <a:prstGeom prst="rect">
              <a:avLst/>
            </a:prstGeom>
          </p:spPr>
          <p:txBody>
            <a:bodyPr lIns="50800" tIns="50800" rIns="50800" bIns="50800" rtlCol="0" anchor="ctr"/>
            <a:lstStyle/>
            <a:p>
              <a:pPr algn="ctr">
                <a:lnSpc>
                  <a:spcPts val="3000"/>
                </a:lnSpc>
              </a:pPr>
              <a:endParaRPr/>
            </a:p>
          </p:txBody>
        </p:sp>
      </p:grpSp>
      <p:grpSp>
        <p:nvGrpSpPr>
          <p:cNvPr id="15" name="Group 14">
            <a:extLst>
              <a:ext uri="{FF2B5EF4-FFF2-40B4-BE49-F238E27FC236}">
                <a16:creationId xmlns:a16="http://schemas.microsoft.com/office/drawing/2014/main" id="{A7F0CEF4-D6B2-BCB9-9AB6-49540B7A1E6B}"/>
              </a:ext>
            </a:extLst>
          </p:cNvPr>
          <p:cNvGrpSpPr/>
          <p:nvPr/>
        </p:nvGrpSpPr>
        <p:grpSpPr>
          <a:xfrm>
            <a:off x="12077578" y="8657105"/>
            <a:ext cx="3072170" cy="742822"/>
            <a:chOff x="0" y="0"/>
            <a:chExt cx="809131" cy="195640"/>
          </a:xfrm>
        </p:grpSpPr>
        <p:sp>
          <p:nvSpPr>
            <p:cNvPr id="16" name="Freeform 15">
              <a:extLst>
                <a:ext uri="{FF2B5EF4-FFF2-40B4-BE49-F238E27FC236}">
                  <a16:creationId xmlns:a16="http://schemas.microsoft.com/office/drawing/2014/main" id="{71D6B48C-1DBF-A9A0-C26C-790C69AA8CF4}"/>
                </a:ext>
              </a:extLst>
            </p:cNvPr>
            <p:cNvSpPr/>
            <p:nvPr/>
          </p:nvSpPr>
          <p:spPr>
            <a:xfrm>
              <a:off x="0" y="0"/>
              <a:ext cx="809131" cy="195640"/>
            </a:xfrm>
            <a:custGeom>
              <a:avLst/>
              <a:gdLst/>
              <a:ahLst/>
              <a:cxnLst/>
              <a:rect l="l" t="t" r="r" b="b"/>
              <a:pathLst>
                <a:path w="809131" h="195640">
                  <a:moveTo>
                    <a:pt x="0" y="0"/>
                  </a:moveTo>
                  <a:lnTo>
                    <a:pt x="809131" y="0"/>
                  </a:lnTo>
                  <a:lnTo>
                    <a:pt x="809131" y="195640"/>
                  </a:lnTo>
                  <a:lnTo>
                    <a:pt x="0" y="195640"/>
                  </a:lnTo>
                  <a:close/>
                </a:path>
              </a:pathLst>
            </a:custGeom>
            <a:solidFill>
              <a:srgbClr val="000000">
                <a:alpha val="0"/>
              </a:srgbClr>
            </a:solidFill>
            <a:ln w="28575" cap="sq">
              <a:solidFill>
                <a:srgbClr val="C7FF6F"/>
              </a:solidFill>
              <a:prstDash val="solid"/>
              <a:miter/>
            </a:ln>
          </p:spPr>
          <p:txBody>
            <a:bodyPr/>
            <a:lstStyle/>
            <a:p>
              <a:endParaRPr lang="en-CA"/>
            </a:p>
          </p:txBody>
        </p:sp>
        <p:sp>
          <p:nvSpPr>
            <p:cNvPr id="17" name="TextBox 16">
              <a:extLst>
                <a:ext uri="{FF2B5EF4-FFF2-40B4-BE49-F238E27FC236}">
                  <a16:creationId xmlns:a16="http://schemas.microsoft.com/office/drawing/2014/main" id="{C7DAA1CB-ACA6-8BCF-5CC4-FFB47D903F35}"/>
                </a:ext>
              </a:extLst>
            </p:cNvPr>
            <p:cNvSpPr txBox="1"/>
            <p:nvPr/>
          </p:nvSpPr>
          <p:spPr>
            <a:xfrm>
              <a:off x="0" y="-9525"/>
              <a:ext cx="809131" cy="205165"/>
            </a:xfrm>
            <a:prstGeom prst="rect">
              <a:avLst/>
            </a:prstGeom>
          </p:spPr>
          <p:txBody>
            <a:bodyPr lIns="50800" tIns="50800" rIns="50800" bIns="50800" rtlCol="0" anchor="ctr"/>
            <a:lstStyle/>
            <a:p>
              <a:pPr algn="ctr">
                <a:lnSpc>
                  <a:spcPts val="3000"/>
                </a:lnSpc>
              </a:pPr>
              <a:endParaRPr/>
            </a:p>
          </p:txBody>
        </p:sp>
      </p:grpSp>
      <p:sp>
        <p:nvSpPr>
          <p:cNvPr id="18" name="TextBox 32">
            <a:extLst>
              <a:ext uri="{FF2B5EF4-FFF2-40B4-BE49-F238E27FC236}">
                <a16:creationId xmlns:a16="http://schemas.microsoft.com/office/drawing/2014/main" id="{E5C438C8-D529-DC02-1D24-DF30DE109B99}"/>
              </a:ext>
            </a:extLst>
          </p:cNvPr>
          <p:cNvSpPr txBox="1"/>
          <p:nvPr/>
        </p:nvSpPr>
        <p:spPr>
          <a:xfrm>
            <a:off x="12485749" y="6754607"/>
            <a:ext cx="4288804" cy="390525"/>
          </a:xfrm>
          <a:prstGeom prst="rect">
            <a:avLst/>
          </a:prstGeom>
        </p:spPr>
        <p:txBody>
          <a:bodyPr lIns="0" tIns="0" rIns="0" bIns="0" rtlCol="0" anchor="t">
            <a:spAutoFit/>
          </a:bodyPr>
          <a:lstStyle/>
          <a:p>
            <a:pPr algn="l">
              <a:lnSpc>
                <a:spcPts val="3000"/>
              </a:lnSpc>
              <a:spcBef>
                <a:spcPct val="0"/>
              </a:spcBef>
            </a:pPr>
            <a:r>
              <a:rPr lang="en-US" sz="2500" b="1" dirty="0">
                <a:solidFill>
                  <a:srgbClr val="FFFFFF"/>
                </a:solidFill>
                <a:latin typeface="Canva Sans Bold"/>
                <a:ea typeface="Canva Sans Bold"/>
                <a:cs typeface="Canva Sans Bold"/>
                <a:sym typeface="Canva Sans Bold"/>
              </a:rPr>
              <a:t>nnc@qcorp.ca</a:t>
            </a:r>
          </a:p>
        </p:txBody>
      </p:sp>
      <p:grpSp>
        <p:nvGrpSpPr>
          <p:cNvPr id="19" name="Group 8">
            <a:extLst>
              <a:ext uri="{FF2B5EF4-FFF2-40B4-BE49-F238E27FC236}">
                <a16:creationId xmlns:a16="http://schemas.microsoft.com/office/drawing/2014/main" id="{FA345518-3071-72C3-3BF6-81A9BE4A8A6D}"/>
              </a:ext>
            </a:extLst>
          </p:cNvPr>
          <p:cNvGrpSpPr/>
          <p:nvPr/>
        </p:nvGrpSpPr>
        <p:grpSpPr>
          <a:xfrm>
            <a:off x="12077578" y="7640291"/>
            <a:ext cx="5105147" cy="742822"/>
            <a:chOff x="0" y="0"/>
            <a:chExt cx="1344565" cy="195640"/>
          </a:xfrm>
        </p:grpSpPr>
        <p:sp>
          <p:nvSpPr>
            <p:cNvPr id="20" name="Freeform 9">
              <a:extLst>
                <a:ext uri="{FF2B5EF4-FFF2-40B4-BE49-F238E27FC236}">
                  <a16:creationId xmlns:a16="http://schemas.microsoft.com/office/drawing/2014/main" id="{C44BE94F-6A1C-F5DD-7DAE-7B4F652E5D97}"/>
                </a:ext>
              </a:extLst>
            </p:cNvPr>
            <p:cNvSpPr/>
            <p:nvPr/>
          </p:nvSpPr>
          <p:spPr>
            <a:xfrm>
              <a:off x="0" y="0"/>
              <a:ext cx="1344566" cy="195640"/>
            </a:xfrm>
            <a:custGeom>
              <a:avLst/>
              <a:gdLst/>
              <a:ahLst/>
              <a:cxnLst/>
              <a:rect l="l" t="t" r="r" b="b"/>
              <a:pathLst>
                <a:path w="1344566" h="195640">
                  <a:moveTo>
                    <a:pt x="0" y="0"/>
                  </a:moveTo>
                  <a:lnTo>
                    <a:pt x="1344566" y="0"/>
                  </a:lnTo>
                  <a:lnTo>
                    <a:pt x="1344566" y="195640"/>
                  </a:lnTo>
                  <a:lnTo>
                    <a:pt x="0" y="195640"/>
                  </a:lnTo>
                  <a:close/>
                </a:path>
              </a:pathLst>
            </a:custGeom>
            <a:solidFill>
              <a:srgbClr val="000000">
                <a:alpha val="0"/>
              </a:srgbClr>
            </a:solidFill>
            <a:ln w="28575" cap="sq">
              <a:solidFill>
                <a:srgbClr val="C7FF6F"/>
              </a:solidFill>
              <a:prstDash val="solid"/>
              <a:miter/>
            </a:ln>
          </p:spPr>
          <p:txBody>
            <a:bodyPr/>
            <a:lstStyle/>
            <a:p>
              <a:endParaRPr lang="en-CA"/>
            </a:p>
          </p:txBody>
        </p:sp>
        <p:sp>
          <p:nvSpPr>
            <p:cNvPr id="21" name="TextBox 10">
              <a:extLst>
                <a:ext uri="{FF2B5EF4-FFF2-40B4-BE49-F238E27FC236}">
                  <a16:creationId xmlns:a16="http://schemas.microsoft.com/office/drawing/2014/main" id="{AC0CA263-46C0-FD2B-E7A7-A373F00CD2E3}"/>
                </a:ext>
              </a:extLst>
            </p:cNvPr>
            <p:cNvSpPr txBox="1"/>
            <p:nvPr/>
          </p:nvSpPr>
          <p:spPr>
            <a:xfrm>
              <a:off x="0" y="-9525"/>
              <a:ext cx="1344565" cy="205165"/>
            </a:xfrm>
            <a:prstGeom prst="rect">
              <a:avLst/>
            </a:prstGeom>
          </p:spPr>
          <p:txBody>
            <a:bodyPr lIns="50800" tIns="50800" rIns="50800" bIns="50800" rtlCol="0" anchor="ctr"/>
            <a:lstStyle/>
            <a:p>
              <a:pPr algn="ctr">
                <a:lnSpc>
                  <a:spcPts val="3000"/>
                </a:lnSpc>
              </a:pPr>
              <a:endParaRPr/>
            </a:p>
          </p:txBody>
        </p:sp>
      </p:grpSp>
      <p:sp>
        <p:nvSpPr>
          <p:cNvPr id="22" name="TextBox 33">
            <a:extLst>
              <a:ext uri="{FF2B5EF4-FFF2-40B4-BE49-F238E27FC236}">
                <a16:creationId xmlns:a16="http://schemas.microsoft.com/office/drawing/2014/main" id="{7F1E9A38-5F6E-8A5B-41E4-B1D286BFBBCD}"/>
              </a:ext>
            </a:extLst>
          </p:cNvPr>
          <p:cNvSpPr txBox="1"/>
          <p:nvPr/>
        </p:nvSpPr>
        <p:spPr>
          <a:xfrm>
            <a:off x="12334251" y="7766018"/>
            <a:ext cx="4799043" cy="390525"/>
          </a:xfrm>
          <a:prstGeom prst="rect">
            <a:avLst/>
          </a:prstGeom>
        </p:spPr>
        <p:txBody>
          <a:bodyPr lIns="0" tIns="0" rIns="0" bIns="0" rtlCol="0" anchor="t">
            <a:spAutoFit/>
          </a:bodyPr>
          <a:lstStyle/>
          <a:p>
            <a:pPr algn="l">
              <a:lnSpc>
                <a:spcPts val="3000"/>
              </a:lnSpc>
              <a:spcBef>
                <a:spcPct val="0"/>
              </a:spcBef>
            </a:pPr>
            <a:r>
              <a:rPr lang="en-US" sz="2500" b="1">
                <a:solidFill>
                  <a:srgbClr val="FFFFFF"/>
                </a:solidFill>
                <a:latin typeface="Canva Sans Bold"/>
                <a:ea typeface="Canva Sans Bold"/>
                <a:cs typeface="Canva Sans Bold"/>
                <a:sym typeface="Canva Sans Bold"/>
              </a:rPr>
              <a:t>www.nunavutcleanenergy.ca</a:t>
            </a:r>
          </a:p>
        </p:txBody>
      </p:sp>
      <p:sp>
        <p:nvSpPr>
          <p:cNvPr id="24" name="TextBox 35">
            <a:extLst>
              <a:ext uri="{FF2B5EF4-FFF2-40B4-BE49-F238E27FC236}">
                <a16:creationId xmlns:a16="http://schemas.microsoft.com/office/drawing/2014/main" id="{BB89D8C3-912D-54D3-EF3E-A38799FE24A1}"/>
              </a:ext>
            </a:extLst>
          </p:cNvPr>
          <p:cNvSpPr txBox="1"/>
          <p:nvPr/>
        </p:nvSpPr>
        <p:spPr>
          <a:xfrm>
            <a:off x="12465925" y="8807468"/>
            <a:ext cx="2766066" cy="390525"/>
          </a:xfrm>
          <a:prstGeom prst="rect">
            <a:avLst/>
          </a:prstGeom>
        </p:spPr>
        <p:txBody>
          <a:bodyPr lIns="0" tIns="0" rIns="0" bIns="0" rtlCol="0" anchor="t">
            <a:spAutoFit/>
          </a:bodyPr>
          <a:lstStyle/>
          <a:p>
            <a:pPr algn="l">
              <a:lnSpc>
                <a:spcPts val="3000"/>
              </a:lnSpc>
              <a:spcBef>
                <a:spcPct val="0"/>
              </a:spcBef>
            </a:pPr>
            <a:r>
              <a:rPr lang="en-US" sz="2500" b="1">
                <a:solidFill>
                  <a:srgbClr val="FFFFFF"/>
                </a:solidFill>
                <a:latin typeface="Canva Sans Bold"/>
                <a:ea typeface="Canva Sans Bold"/>
                <a:cs typeface="Canva Sans Bold"/>
                <a:sym typeface="Canva Sans Bold"/>
              </a:rPr>
              <a:t>867-979-8400</a:t>
            </a:r>
          </a:p>
        </p:txBody>
      </p:sp>
      <p:pic>
        <p:nvPicPr>
          <p:cNvPr id="25" name="Picture 24" descr="Logo&#10;&#10;Description automatically generated">
            <a:extLst>
              <a:ext uri="{FF2B5EF4-FFF2-40B4-BE49-F238E27FC236}">
                <a16:creationId xmlns:a16="http://schemas.microsoft.com/office/drawing/2014/main" id="{42A1D966-1712-3D27-2262-38D92DE2D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11" y="7717250"/>
            <a:ext cx="2889210" cy="2145951"/>
          </a:xfrm>
          <a:prstGeom prst="rect">
            <a:avLst/>
          </a:prstGeom>
        </p:spPr>
      </p:pic>
      <p:sp>
        <p:nvSpPr>
          <p:cNvPr id="6" name="Freeform 17">
            <a:extLst>
              <a:ext uri="{FF2B5EF4-FFF2-40B4-BE49-F238E27FC236}">
                <a16:creationId xmlns:a16="http://schemas.microsoft.com/office/drawing/2014/main" id="{75CE5893-232C-0FEB-D080-1DF34D1EBCA9}"/>
              </a:ext>
            </a:extLst>
          </p:cNvPr>
          <p:cNvSpPr/>
          <p:nvPr/>
        </p:nvSpPr>
        <p:spPr>
          <a:xfrm>
            <a:off x="11014101" y="6638157"/>
            <a:ext cx="623427" cy="623427"/>
          </a:xfrm>
          <a:custGeom>
            <a:avLst/>
            <a:gdLst/>
            <a:ahLst/>
            <a:cxnLst/>
            <a:rect l="l" t="t" r="r" b="b"/>
            <a:pathLst>
              <a:path w="623427" h="623427">
                <a:moveTo>
                  <a:pt x="0" y="0"/>
                </a:moveTo>
                <a:lnTo>
                  <a:pt x="623427" y="0"/>
                </a:lnTo>
                <a:lnTo>
                  <a:pt x="623427" y="623427"/>
                </a:lnTo>
                <a:lnTo>
                  <a:pt x="0" y="623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29" name="Freeform 15">
            <a:extLst>
              <a:ext uri="{FF2B5EF4-FFF2-40B4-BE49-F238E27FC236}">
                <a16:creationId xmlns:a16="http://schemas.microsoft.com/office/drawing/2014/main" id="{B27DD82E-81B7-6B94-7219-B0286E8842E6}"/>
              </a:ext>
            </a:extLst>
          </p:cNvPr>
          <p:cNvSpPr/>
          <p:nvPr/>
        </p:nvSpPr>
        <p:spPr>
          <a:xfrm>
            <a:off x="11014100" y="7649566"/>
            <a:ext cx="623427" cy="623427"/>
          </a:xfrm>
          <a:custGeom>
            <a:avLst/>
            <a:gdLst/>
            <a:ahLst/>
            <a:cxnLst/>
            <a:rect l="l" t="t" r="r" b="b"/>
            <a:pathLst>
              <a:path w="623427" h="623427">
                <a:moveTo>
                  <a:pt x="0" y="0"/>
                </a:moveTo>
                <a:lnTo>
                  <a:pt x="623427" y="0"/>
                </a:lnTo>
                <a:lnTo>
                  <a:pt x="623427" y="623428"/>
                </a:lnTo>
                <a:lnTo>
                  <a:pt x="0" y="623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pic>
        <p:nvPicPr>
          <p:cNvPr id="31" name="Graphic 30" descr="Receiver with solid fill">
            <a:extLst>
              <a:ext uri="{FF2B5EF4-FFF2-40B4-BE49-F238E27FC236}">
                <a16:creationId xmlns:a16="http://schemas.microsoft.com/office/drawing/2014/main" id="{E47AE7EB-F25C-6902-688A-3DD3D0B208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69055" y="8816259"/>
            <a:ext cx="388348" cy="388348"/>
          </a:xfrm>
          <a:prstGeom prst="rect">
            <a:avLst/>
          </a:prstGeom>
        </p:spPr>
      </p:pic>
      <p:sp>
        <p:nvSpPr>
          <p:cNvPr id="2" name="TextBox 24">
            <a:extLst>
              <a:ext uri="{FF2B5EF4-FFF2-40B4-BE49-F238E27FC236}">
                <a16:creationId xmlns:a16="http://schemas.microsoft.com/office/drawing/2014/main" id="{1B3113C1-FB93-653F-52D7-B83C78070B39}"/>
              </a:ext>
            </a:extLst>
          </p:cNvPr>
          <p:cNvSpPr txBox="1"/>
          <p:nvPr/>
        </p:nvSpPr>
        <p:spPr>
          <a:xfrm>
            <a:off x="10371874" y="1274309"/>
            <a:ext cx="5933229" cy="2809875"/>
          </a:xfrm>
          <a:prstGeom prst="rect">
            <a:avLst/>
          </a:prstGeom>
        </p:spPr>
        <p:txBody>
          <a:bodyPr lIns="0" tIns="0" rIns="0" bIns="0" rtlCol="0" anchor="t">
            <a:spAutoFit/>
          </a:bodyPr>
          <a:lstStyle/>
          <a:p>
            <a:pPr algn="l">
              <a:lnSpc>
                <a:spcPts val="7200"/>
              </a:lnSpc>
            </a:pPr>
            <a:r>
              <a:rPr lang="en-US" sz="6000" b="1" dirty="0" err="1">
                <a:solidFill>
                  <a:srgbClr val="FFFFFF"/>
                </a:solidFill>
                <a:latin typeface="Poppins Semi-Bold"/>
                <a:ea typeface="Poppins Semi-Bold"/>
                <a:cs typeface="Poppins Semi-Bold"/>
                <a:sym typeface="Poppins Semi-Bold"/>
              </a:rPr>
              <a:t>ᖁᔭᓐᓇᒦᒃ</a:t>
            </a:r>
            <a:endParaRPr lang="en-US" sz="6000" b="1" dirty="0">
              <a:solidFill>
                <a:srgbClr val="FFFFFF"/>
              </a:solidFill>
              <a:latin typeface="Poppins Semi-Bold"/>
              <a:ea typeface="Poppins Semi-Bold"/>
              <a:cs typeface="Poppins Semi-Bold"/>
              <a:sym typeface="Poppins Semi-Bold"/>
            </a:endParaRPr>
          </a:p>
          <a:p>
            <a:pPr algn="l">
              <a:lnSpc>
                <a:spcPts val="7200"/>
              </a:lnSpc>
            </a:pPr>
            <a:r>
              <a:rPr lang="en-US" sz="6000" b="1" dirty="0" err="1">
                <a:solidFill>
                  <a:srgbClr val="FFFFFF"/>
                </a:solidFill>
                <a:latin typeface="Poppins Semi-Bold"/>
                <a:ea typeface="Poppins Semi-Bold"/>
                <a:cs typeface="Poppins Semi-Bold"/>
                <a:sym typeface="Poppins Semi-Bold"/>
              </a:rPr>
              <a:t>Qujannamiik</a:t>
            </a:r>
            <a:endParaRPr lang="en-US" sz="6000" b="1" dirty="0">
              <a:solidFill>
                <a:srgbClr val="FFFFFF"/>
              </a:solidFill>
              <a:latin typeface="Poppins Semi-Bold"/>
              <a:ea typeface="Poppins Semi-Bold"/>
              <a:cs typeface="Poppins Semi-Bold"/>
              <a:sym typeface="Poppins Semi-Bold"/>
            </a:endParaRPr>
          </a:p>
          <a:p>
            <a:pPr algn="l">
              <a:lnSpc>
                <a:spcPts val="7200"/>
              </a:lnSpc>
              <a:spcBef>
                <a:spcPct val="0"/>
              </a:spcBef>
            </a:pPr>
            <a:r>
              <a:rPr lang="en-US" sz="6000" b="1" dirty="0">
                <a:solidFill>
                  <a:srgbClr val="FFFFFF"/>
                </a:solidFill>
                <a:latin typeface="Poppins Semi-Bold"/>
                <a:ea typeface="Poppins Semi-Bold"/>
                <a:cs typeface="Poppins Semi-Bold"/>
                <a:sym typeface="Poppins Semi-Bold"/>
              </a:rPr>
              <a:t>Thank You</a:t>
            </a:r>
          </a:p>
        </p:txBody>
      </p:sp>
      <p:sp>
        <p:nvSpPr>
          <p:cNvPr id="3" name="TextBox 2">
            <a:extLst>
              <a:ext uri="{FF2B5EF4-FFF2-40B4-BE49-F238E27FC236}">
                <a16:creationId xmlns:a16="http://schemas.microsoft.com/office/drawing/2014/main" id="{995AA34A-E2F7-1F22-73EE-CC92FB7C1DC2}"/>
              </a:ext>
            </a:extLst>
          </p:cNvPr>
          <p:cNvSpPr txBox="1"/>
          <p:nvPr/>
        </p:nvSpPr>
        <p:spPr>
          <a:xfrm>
            <a:off x="10371874" y="5608035"/>
            <a:ext cx="6561222" cy="584775"/>
          </a:xfrm>
          <a:prstGeom prst="rect">
            <a:avLst/>
          </a:prstGeom>
          <a:noFill/>
        </p:spPr>
        <p:txBody>
          <a:bodyPr wrap="square">
            <a:spAutoFit/>
          </a:bodyPr>
          <a:lstStyle/>
          <a:p>
            <a:pPr rtl="0">
              <a:buNone/>
            </a:pPr>
            <a:r>
              <a:rPr lang="en-US" sz="3200" b="1" i="0" dirty="0">
                <a:solidFill>
                  <a:srgbClr val="B1E363"/>
                </a:solidFill>
                <a:effectLst/>
                <a:latin typeface="Poppins" panose="00000500000000000000" pitchFamily="2" charset="0"/>
                <a:cs typeface="Poppins" panose="00000500000000000000" pitchFamily="2" charset="0"/>
              </a:rPr>
              <a:t>WE LOVE TO HEAR FROM YOU</a:t>
            </a:r>
            <a:endParaRPr lang="en-US" sz="3200" dirty="0">
              <a:solidFill>
                <a:srgbClr val="B1E363"/>
              </a:solidFill>
              <a:effectLst/>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6EC005C-14BA-49A2-3D1D-69F6BB434586}"/>
              </a:ext>
            </a:extLst>
          </p:cNvPr>
          <p:cNvSpPr txBox="1"/>
          <p:nvPr/>
        </p:nvSpPr>
        <p:spPr>
          <a:xfrm>
            <a:off x="10371874" y="5072286"/>
            <a:ext cx="4106779" cy="553998"/>
          </a:xfrm>
          <a:prstGeom prst="rect">
            <a:avLst/>
          </a:prstGeom>
          <a:noFill/>
        </p:spPr>
        <p:txBody>
          <a:bodyPr wrap="square">
            <a:spAutoFit/>
          </a:bodyPr>
          <a:lstStyle/>
          <a:p>
            <a:pPr rtl="0">
              <a:buNone/>
            </a:pPr>
            <a:r>
              <a:rPr lang="iu-Cans-CA" sz="3000" b="1" i="0" dirty="0">
                <a:solidFill>
                  <a:srgbClr val="B1E363"/>
                </a:solidFill>
                <a:effectLst/>
                <a:latin typeface="Pigiarniq" panose="020B0604020202020204" charset="0"/>
              </a:rPr>
              <a:t>ᑐᓴᕈᒪᕗᒍᑦ ᐃᓕᔅᓯᓐᓂᒃ</a:t>
            </a:r>
            <a:endParaRPr lang="iu-Cans-CA" sz="3000" dirty="0">
              <a:solidFill>
                <a:srgbClr val="B1E363"/>
              </a:solidFill>
              <a:effectLst/>
              <a:latin typeface="Pigiarniq" panose="020B0604020202020204" charset="0"/>
            </a:endParaRPr>
          </a:p>
        </p:txBody>
      </p:sp>
    </p:spTree>
    <p:extLst>
      <p:ext uri="{BB962C8B-B14F-4D97-AF65-F5344CB8AC3E}">
        <p14:creationId xmlns:p14="http://schemas.microsoft.com/office/powerpoint/2010/main" val="3303956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29F2A5-DD64-824E-A8A3-E20F61230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57500" y="0"/>
            <a:ext cx="15430500" cy="10287000"/>
          </a:xfrm>
          <a:prstGeom prst="rect">
            <a:avLst/>
          </a:prstGeom>
        </p:spPr>
      </p:pic>
      <p:sp>
        <p:nvSpPr>
          <p:cNvPr id="18" name="Rectangle 17">
            <a:extLst>
              <a:ext uri="{FF2B5EF4-FFF2-40B4-BE49-F238E27FC236}">
                <a16:creationId xmlns:a16="http://schemas.microsoft.com/office/drawing/2014/main" id="{4DE16699-8334-E371-4E25-44C4B8A54967}"/>
              </a:ext>
            </a:extLst>
          </p:cNvPr>
          <p:cNvSpPr/>
          <p:nvPr/>
        </p:nvSpPr>
        <p:spPr>
          <a:xfrm rot="10800000" flipH="1">
            <a:off x="0" y="-92996"/>
            <a:ext cx="12174196" cy="10472991"/>
          </a:xfrm>
          <a:prstGeom prst="rect">
            <a:avLst/>
          </a:prstGeom>
          <a:gradFill>
            <a:gsLst>
              <a:gs pos="5000">
                <a:schemeClr val="tx1"/>
              </a:gs>
              <a:gs pos="43000">
                <a:schemeClr val="tx1"/>
              </a:gs>
              <a:gs pos="85000">
                <a:schemeClr val="tx1">
                  <a:alpha val="21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11">
            <a:extLst>
              <a:ext uri="{FF2B5EF4-FFF2-40B4-BE49-F238E27FC236}">
                <a16:creationId xmlns:a16="http://schemas.microsoft.com/office/drawing/2014/main" id="{BAECAC8D-D403-4786-6448-19ED27E06558}"/>
              </a:ext>
            </a:extLst>
          </p:cNvPr>
          <p:cNvSpPr txBox="1"/>
          <p:nvPr/>
        </p:nvSpPr>
        <p:spPr>
          <a:xfrm>
            <a:off x="1049787" y="1739258"/>
            <a:ext cx="9144000" cy="626582"/>
          </a:xfrm>
          <a:prstGeom prst="rect">
            <a:avLst/>
          </a:prstGeom>
        </p:spPr>
        <p:txBody>
          <a:bodyPr wrap="square" lIns="0" tIns="0" rIns="0" bIns="0" rtlCol="0" anchor="t">
            <a:spAutoFit/>
          </a:bodyPr>
          <a:lstStyle/>
          <a:p>
            <a:pPr algn="l">
              <a:lnSpc>
                <a:spcPts val="5319"/>
              </a:lnSpc>
              <a:spcBef>
                <a:spcPct val="0"/>
              </a:spcBef>
            </a:pPr>
            <a:r>
              <a:rPr lang="en-US" sz="4000" b="1" dirty="0">
                <a:solidFill>
                  <a:schemeClr val="bg1"/>
                </a:solidFill>
                <a:latin typeface="Raleway Bold" panose="020B0604020202020204" charset="0"/>
                <a:ea typeface="Pigiarniq Bold"/>
                <a:cs typeface="Pigiarniq Bold"/>
                <a:sym typeface="Pigiarniq Bold"/>
              </a:rPr>
              <a:t>WHY RENEWABLE ENERGY?</a:t>
            </a:r>
          </a:p>
        </p:txBody>
      </p:sp>
      <p:sp>
        <p:nvSpPr>
          <p:cNvPr id="7" name="TextBox 6">
            <a:extLst>
              <a:ext uri="{FF2B5EF4-FFF2-40B4-BE49-F238E27FC236}">
                <a16:creationId xmlns:a16="http://schemas.microsoft.com/office/drawing/2014/main" id="{53F5FD98-BA51-1458-3900-7E5558B7AA40}"/>
              </a:ext>
            </a:extLst>
          </p:cNvPr>
          <p:cNvSpPr txBox="1"/>
          <p:nvPr/>
        </p:nvSpPr>
        <p:spPr>
          <a:xfrm>
            <a:off x="872197" y="1062150"/>
            <a:ext cx="10677378" cy="677108"/>
          </a:xfrm>
          <a:prstGeom prst="rect">
            <a:avLst/>
          </a:prstGeom>
          <a:noFill/>
        </p:spPr>
        <p:txBody>
          <a:bodyPr wrap="square">
            <a:spAutoFit/>
          </a:bodyPr>
          <a:lstStyle/>
          <a:p>
            <a:r>
              <a:rPr lang="iu-Cans-CA" sz="3800" b="1" i="0" dirty="0">
                <a:solidFill>
                  <a:schemeClr val="bg1"/>
                </a:solidFill>
                <a:effectLst/>
                <a:latin typeface="Pigiarniq" panose="020B0604020202020204" charset="0"/>
              </a:rPr>
              <a:t>ᖃᓄᐃᒻᒪᑦ ᐆᒻᒪᖅᑯᑎᓂᒃ</a:t>
            </a:r>
            <a:r>
              <a:rPr lang="en-CA" sz="3800" b="1" i="0" dirty="0">
                <a:solidFill>
                  <a:schemeClr val="bg1"/>
                </a:solidFill>
                <a:effectLst/>
                <a:latin typeface="Pigiarniq" panose="020B0604020202020204" charset="0"/>
              </a:rPr>
              <a:t> </a:t>
            </a:r>
            <a:r>
              <a:rPr lang="iu-Cans-CA" sz="3800" b="1" i="0" dirty="0">
                <a:solidFill>
                  <a:schemeClr val="bg1"/>
                </a:solidFill>
                <a:effectLst/>
                <a:latin typeface="Pigiarniq" panose="020B0604020202020204" charset="0"/>
              </a:rPr>
              <a:t>ᐊᑐᒃᑲᓐᓂᕈᓐᓇᖅᑐᑦ?</a:t>
            </a:r>
            <a:endParaRPr lang="en-CA" sz="3800" dirty="0">
              <a:solidFill>
                <a:schemeClr val="bg1"/>
              </a:solidFill>
              <a:latin typeface="Pigiarniq" panose="020B0604020202020204" charset="0"/>
            </a:endParaRPr>
          </a:p>
        </p:txBody>
      </p:sp>
      <p:sp>
        <p:nvSpPr>
          <p:cNvPr id="14" name="TextBox 13">
            <a:extLst>
              <a:ext uri="{FF2B5EF4-FFF2-40B4-BE49-F238E27FC236}">
                <a16:creationId xmlns:a16="http://schemas.microsoft.com/office/drawing/2014/main" id="{EE87D5DB-64A7-A388-6D2E-0CA3E6E1267B}"/>
              </a:ext>
            </a:extLst>
          </p:cNvPr>
          <p:cNvSpPr txBox="1"/>
          <p:nvPr/>
        </p:nvSpPr>
        <p:spPr>
          <a:xfrm>
            <a:off x="1049787" y="6362528"/>
            <a:ext cx="9692640" cy="3416320"/>
          </a:xfrm>
          <a:prstGeom prst="rect">
            <a:avLst/>
          </a:prstGeom>
          <a:noFill/>
        </p:spPr>
        <p:txBody>
          <a:bodyPr wrap="square">
            <a:spAutoFit/>
          </a:bodyPr>
          <a:lstStyle/>
          <a:p>
            <a:r>
              <a:rPr lang="en-US" sz="2400" dirty="0">
                <a:solidFill>
                  <a:schemeClr val="bg1"/>
                </a:solidFill>
                <a:latin typeface="Poppins" panose="00000500000000000000" pitchFamily="2" charset="0"/>
                <a:cs typeface="Poppins" panose="00000500000000000000" pitchFamily="2" charset="0"/>
              </a:rPr>
              <a:t>Inuit have always lived in balance with the land, guided by knowledge of weather, water, ice, and wildlife.</a:t>
            </a:r>
          </a:p>
          <a:p>
            <a:endParaRPr lang="en-US" sz="2400" dirty="0">
              <a:solidFill>
                <a:schemeClr val="bg1"/>
              </a:solidFill>
              <a:latin typeface="Poppins" panose="00000500000000000000" pitchFamily="2" charset="0"/>
              <a:cs typeface="Poppins" panose="00000500000000000000" pitchFamily="2" charset="0"/>
            </a:endParaRPr>
          </a:p>
          <a:p>
            <a:r>
              <a:rPr lang="en-US" sz="2400" dirty="0">
                <a:solidFill>
                  <a:schemeClr val="bg1"/>
                </a:solidFill>
                <a:latin typeface="Poppins" panose="00000500000000000000" pitchFamily="2" charset="0"/>
                <a:cs typeface="Poppins" panose="00000500000000000000" pitchFamily="2" charset="0"/>
              </a:rPr>
              <a:t>Renewable energy reflects these values by working with water, wind, and sunlight instead of harmful diesel—reducing pollution and protecting Inuit land and food systems.</a:t>
            </a:r>
            <a:r>
              <a:rPr lang="en-US" sz="2400" dirty="0">
                <a:latin typeface="Poppins" panose="00000500000000000000" pitchFamily="2" charset="0"/>
                <a:cs typeface="Poppins" panose="00000500000000000000" pitchFamily="2" charset="0"/>
              </a:rPr>
              <a:t>.</a:t>
            </a:r>
          </a:p>
          <a:p>
            <a:endParaRPr lang="en-US" sz="2400" dirty="0">
              <a:solidFill>
                <a:schemeClr val="bg1"/>
              </a:solidFill>
              <a:latin typeface="Poppins" panose="00000500000000000000" pitchFamily="2" charset="0"/>
              <a:cs typeface="Poppins" panose="00000500000000000000" pitchFamily="2" charset="0"/>
            </a:endParaRPr>
          </a:p>
          <a:p>
            <a:r>
              <a:rPr lang="en-US" sz="2400" dirty="0">
                <a:solidFill>
                  <a:schemeClr val="bg1"/>
                </a:solidFill>
                <a:latin typeface="Poppins" panose="00000500000000000000" pitchFamily="2" charset="0"/>
                <a:cs typeface="Poppins" panose="00000500000000000000" pitchFamily="2" charset="0"/>
              </a:rPr>
              <a:t>It supports Inuit self-reliance, community benefits, and protects the land for future generations.</a:t>
            </a:r>
            <a:endParaRPr lang="en-CA" sz="2400" dirty="0">
              <a:solidFill>
                <a:schemeClr val="bg1"/>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071E63B1-1D21-072C-AE46-5F2809543954}"/>
              </a:ext>
            </a:extLst>
          </p:cNvPr>
          <p:cNvSpPr txBox="1"/>
          <p:nvPr/>
        </p:nvSpPr>
        <p:spPr>
          <a:xfrm>
            <a:off x="1049787" y="2684277"/>
            <a:ext cx="8257735" cy="3170099"/>
          </a:xfrm>
          <a:prstGeom prst="rect">
            <a:avLst/>
          </a:prstGeom>
          <a:noFill/>
        </p:spPr>
        <p:txBody>
          <a:bodyPr wrap="square">
            <a:spAutoFit/>
          </a:bodyPr>
          <a:lstStyle/>
          <a:p>
            <a:r>
              <a:rPr lang="iu-Cans-CA" sz="2000" dirty="0">
                <a:solidFill>
                  <a:schemeClr val="bg1"/>
                </a:solidFill>
                <a:latin typeface="Pigiarniq" panose="020B0604020202020204" charset="0"/>
              </a:rPr>
              <a:t>ᐃᓄᐃᑦ ᐃᓅᓯᖃᐃᓐᓇᐅᔭᖅᐳᑦ ᓇᓕᒧᒌᒃᑎᑦᑎᓂᕐᒥᒃ ᓄᓇᒥᒃ, ᑲᓯᐅᖅᑕᐅᓪᓗᓂ ᖃᐅᔨᒪᓂᕆᔭᐅᔪᒧᑦ ᓯᓚᒧᑦ, ᐃᒪᕐᒧᑦ, ᓯᑯᒧᑦ, ᐆᒪᔪᓄᒡᓗ.</a:t>
            </a:r>
            <a:endParaRPr lang="en-CA" sz="2000" dirty="0">
              <a:solidFill>
                <a:schemeClr val="bg1"/>
              </a:solidFill>
              <a:latin typeface="Pigiarniq" panose="020B0604020202020204" charset="0"/>
            </a:endParaRPr>
          </a:p>
          <a:p>
            <a:endParaRPr lang="en-US" sz="2000" dirty="0">
              <a:solidFill>
                <a:schemeClr val="bg1"/>
              </a:solidFill>
              <a:latin typeface="Pigiarniq" panose="020B0604020202020204" charset="0"/>
              <a:cs typeface="Poppins" panose="00000500000000000000" pitchFamily="2" charset="0"/>
            </a:endParaRPr>
          </a:p>
          <a:p>
            <a:r>
              <a:rPr lang="iu-Cans-CA" sz="2000" dirty="0">
                <a:solidFill>
                  <a:schemeClr val="bg1"/>
                </a:solidFill>
                <a:latin typeface="Pigiarniq" panose="020B0604020202020204" charset="0"/>
              </a:rPr>
              <a:t>ᐊᑐᒃᑲᓐᓂᕈᓐᓇᖅᑐᑦ ᐆᒻᒪᖅᑯᑏᑦ ᐊᒃᑐᐊᓂᖃᖅᐳᑦ ᑖᒃᖁᓂᖓ ᐱᒻᒪᕆᐅᒋᔭᐅᔪᓂᒃ ᐃᒪᕐᒧᑦ, ᐊᓄᕆᒧᑦ, ᐊᒻᒪ ᓯᕿᓂᕐᒧᑦ ᐊᑦᑕᕐᓇᖅᑐᓂᒃ ᐅᖅᓱᐊᓗᖕᒨᖅᑐᓂᒃ ᒥᒃᖠᒋᖓᖅᑎᑦᑎᙱᖔᕐᓗᑎᒃ ᓱᕈᕐᓇᖅᑐᓂᒃ ᓴᐳᔾᔨᓗᑎᒡᓗ ᐃᓄᐃᑦ ᓄᓇᖏᓐᓂᒃ ᓂᕿᒋᕙᒃᑕᖏᓐᓂᒡᓗ.</a:t>
            </a:r>
            <a:endParaRPr lang="en-CA" sz="2000" dirty="0">
              <a:solidFill>
                <a:schemeClr val="bg1"/>
              </a:solidFill>
              <a:latin typeface="Pigiarniq" panose="020B0604020202020204" charset="0"/>
            </a:endParaRPr>
          </a:p>
          <a:p>
            <a:endParaRPr lang="en-US" sz="2000" dirty="0">
              <a:solidFill>
                <a:schemeClr val="bg1"/>
              </a:solidFill>
              <a:latin typeface="Pigiarniq" panose="020B0604020202020204" charset="0"/>
              <a:cs typeface="Poppins" panose="00000500000000000000" pitchFamily="2" charset="0"/>
            </a:endParaRPr>
          </a:p>
          <a:p>
            <a:r>
              <a:rPr lang="iu-Cans-CA" sz="2000" dirty="0">
                <a:solidFill>
                  <a:schemeClr val="bg1"/>
                </a:solidFill>
                <a:latin typeface="Pigiarniq" panose="020B0604020202020204" charset="0"/>
              </a:rPr>
              <a:t>ᐃᑲᔪᖅᑐᐃᕗᖅ ᐃᓄᐃᑦ ᓇᖕᒥᓂᖅᓱᕈᓐᓇᕐᓂᖏᓐᓂᒃ, ᓄᓇᓕᖕᓄᑦ ᐱᕚᓪᓕᕈᑕᐅᕙᒃᑐᓂᒃ, ᓴᐳᔾᔨᓯᒪᓪᓗᓂᓗ ᓄᓇᒥᒃ ᑭᖑᕚᒃᓴᑦᑎᓐᓄᑦ.</a:t>
            </a:r>
            <a:endParaRPr lang="en-CA" sz="2000" dirty="0">
              <a:solidFill>
                <a:schemeClr val="bg1"/>
              </a:solidFill>
              <a:latin typeface="Pigiarniq" panose="020B0604020202020204" charset="0"/>
              <a:cs typeface="Poppins" panose="00000500000000000000" pitchFamily="2" charset="0"/>
            </a:endParaRPr>
          </a:p>
        </p:txBody>
      </p:sp>
    </p:spTree>
    <p:extLst>
      <p:ext uri="{BB962C8B-B14F-4D97-AF65-F5344CB8AC3E}">
        <p14:creationId xmlns:p14="http://schemas.microsoft.com/office/powerpoint/2010/main" val="235749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B406FF8-64CC-ADA3-0DDD-D44EF2C53AFD}"/>
              </a:ext>
            </a:extLst>
          </p:cNvPr>
          <p:cNvSpPr/>
          <p:nvPr/>
        </p:nvSpPr>
        <p:spPr>
          <a:xfrm>
            <a:off x="3810632" y="6015884"/>
            <a:ext cx="14065445" cy="401280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68FC56FD-00F6-D55E-8F22-8DDEC9154251}"/>
              </a:ext>
            </a:extLst>
          </p:cNvPr>
          <p:cNvSpPr/>
          <p:nvPr/>
        </p:nvSpPr>
        <p:spPr>
          <a:xfrm>
            <a:off x="3810632" y="1927030"/>
            <a:ext cx="14065445" cy="401280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5082F4AA-65B4-B6BD-69F1-F7D637720F00}"/>
              </a:ext>
            </a:extLst>
          </p:cNvPr>
          <p:cNvSpPr/>
          <p:nvPr/>
        </p:nvSpPr>
        <p:spPr>
          <a:xfrm>
            <a:off x="249493" y="2090106"/>
            <a:ext cx="3476586" cy="807725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727D0D3-92F7-747E-C7CB-D484276F5DE3}"/>
              </a:ext>
            </a:extLst>
          </p:cNvPr>
          <p:cNvSpPr txBox="1"/>
          <p:nvPr/>
        </p:nvSpPr>
        <p:spPr>
          <a:xfrm>
            <a:off x="1274966" y="391330"/>
            <a:ext cx="10418619" cy="2031325"/>
          </a:xfrm>
          <a:prstGeom prst="rect">
            <a:avLst/>
          </a:prstGeom>
          <a:noFill/>
        </p:spPr>
        <p:txBody>
          <a:bodyPr wrap="square" rtlCol="0">
            <a:spAutoFit/>
          </a:bodyPr>
          <a:lstStyle/>
          <a:p>
            <a:r>
              <a:rPr lang="en-CA" sz="3800" b="1" dirty="0" err="1">
                <a:solidFill>
                  <a:schemeClr val="bg1"/>
                </a:solidFill>
                <a:latin typeface="Pigiarniq" panose="020B0604020202020204" charset="0"/>
              </a:rPr>
              <a:t>ᒫᓐᓇ</a:t>
            </a:r>
            <a:r>
              <a:rPr lang="en-CA" sz="3800" b="1" dirty="0">
                <a:solidFill>
                  <a:schemeClr val="bg1"/>
                </a:solidFill>
                <a:latin typeface="Pigiarniq" panose="020B0604020202020204" charset="0"/>
              </a:rPr>
              <a:t> </a:t>
            </a:r>
            <a:r>
              <a:rPr lang="en-CA" sz="3800" b="1" dirty="0" err="1">
                <a:solidFill>
                  <a:schemeClr val="bg1"/>
                </a:solidFill>
                <a:latin typeface="Pigiarniq" panose="020B0604020202020204" charset="0"/>
              </a:rPr>
              <a:t>ᖃᓄᐃᓕᖓᓕᖅᑲ</a:t>
            </a:r>
            <a:r>
              <a:rPr lang="en-CA" sz="3800" b="1" dirty="0">
                <a:solidFill>
                  <a:schemeClr val="bg1"/>
                </a:solidFill>
                <a:latin typeface="Pigiarniq" panose="020B0604020202020204" charset="0"/>
              </a:rPr>
              <a:t>?</a:t>
            </a:r>
          </a:p>
          <a:p>
            <a:r>
              <a:rPr lang="en-US" sz="4000" b="1" dirty="0">
                <a:solidFill>
                  <a:schemeClr val="bg1"/>
                </a:solidFill>
                <a:latin typeface="Raleway" pitchFamily="2" charset="0"/>
              </a:rPr>
              <a:t>WHAT IS THE CURRENT STATE?</a:t>
            </a:r>
          </a:p>
          <a:p>
            <a:pPr algn="r"/>
            <a:endParaRPr lang="en-US" sz="4800" b="1" dirty="0">
              <a:solidFill>
                <a:schemeClr val="bg1"/>
              </a:solidFill>
            </a:endParaRPr>
          </a:p>
        </p:txBody>
      </p:sp>
      <p:sp>
        <p:nvSpPr>
          <p:cNvPr id="179" name="Arrow: Right 178">
            <a:extLst>
              <a:ext uri="{FF2B5EF4-FFF2-40B4-BE49-F238E27FC236}">
                <a16:creationId xmlns:a16="http://schemas.microsoft.com/office/drawing/2014/main" id="{304F723A-B280-DD82-C734-41AEE9F8B6F5}"/>
              </a:ext>
            </a:extLst>
          </p:cNvPr>
          <p:cNvSpPr/>
          <p:nvPr/>
        </p:nvSpPr>
        <p:spPr>
          <a:xfrm>
            <a:off x="4127764" y="4505109"/>
            <a:ext cx="785813"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80" name="Oval 179">
            <a:extLst>
              <a:ext uri="{FF2B5EF4-FFF2-40B4-BE49-F238E27FC236}">
                <a16:creationId xmlns:a16="http://schemas.microsoft.com/office/drawing/2014/main" id="{33B35CF8-1205-474E-AC67-403AEF178904}"/>
              </a:ext>
            </a:extLst>
          </p:cNvPr>
          <p:cNvSpPr/>
          <p:nvPr/>
        </p:nvSpPr>
        <p:spPr>
          <a:xfrm rot="5701691">
            <a:off x="5441708" y="3760809"/>
            <a:ext cx="1184529" cy="1277736"/>
          </a:xfrm>
          <a:prstGeom prst="ellipse">
            <a:avLst/>
          </a:prstGeom>
          <a:solidFill>
            <a:schemeClr val="bg1">
              <a:lumMod val="95000"/>
            </a:schemeClr>
          </a:solidFill>
          <a:ln>
            <a:solidFill>
              <a:schemeClr val="bg1">
                <a:lumMod val="50000"/>
              </a:schemeClr>
            </a:solidFill>
          </a:ln>
          <a:scene3d>
            <a:camera prst="perspectiveHeroicExtremeLeftFacing">
              <a:rot lat="484689" lon="4492876" rev="181805"/>
            </a:camera>
            <a:lightRig rig="balanced" dir="t"/>
          </a:scene3d>
          <a:sp3d extrusionH="412750" contourW="12700">
            <a:bevelT w="0" h="0"/>
            <a:bevelB w="0" h="0"/>
            <a:extrusionClr>
              <a:schemeClr val="tx1">
                <a:lumMod val="50000"/>
                <a:lumOff val="5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81" name="Oval 180">
            <a:extLst>
              <a:ext uri="{FF2B5EF4-FFF2-40B4-BE49-F238E27FC236}">
                <a16:creationId xmlns:a16="http://schemas.microsoft.com/office/drawing/2014/main" id="{6FFA28F4-305A-69D0-1030-ED2CC93B14D3}"/>
              </a:ext>
            </a:extLst>
          </p:cNvPr>
          <p:cNvSpPr/>
          <p:nvPr/>
        </p:nvSpPr>
        <p:spPr>
          <a:xfrm rot="5701691">
            <a:off x="6479328" y="3837506"/>
            <a:ext cx="1184529" cy="1277736"/>
          </a:xfrm>
          <a:prstGeom prst="ellipse">
            <a:avLst/>
          </a:prstGeom>
          <a:solidFill>
            <a:schemeClr val="bg1">
              <a:lumMod val="95000"/>
            </a:schemeClr>
          </a:solidFill>
          <a:ln>
            <a:solidFill>
              <a:schemeClr val="bg1">
                <a:lumMod val="50000"/>
              </a:schemeClr>
            </a:solidFill>
          </a:ln>
          <a:scene3d>
            <a:camera prst="perspectiveHeroicExtremeLeftFacing">
              <a:rot lat="484689" lon="4492876" rev="181805"/>
            </a:camera>
            <a:lightRig rig="balanced" dir="t"/>
          </a:scene3d>
          <a:sp3d extrusionH="412750" contourW="12700">
            <a:bevelT w="0" h="0"/>
            <a:bevelB w="0" h="0"/>
            <a:extrusionClr>
              <a:schemeClr val="tx1">
                <a:lumMod val="50000"/>
                <a:lumOff val="5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82" name="Oval 181">
            <a:extLst>
              <a:ext uri="{FF2B5EF4-FFF2-40B4-BE49-F238E27FC236}">
                <a16:creationId xmlns:a16="http://schemas.microsoft.com/office/drawing/2014/main" id="{BDE1540E-CAED-498D-868E-C3683FCB5983}"/>
              </a:ext>
            </a:extLst>
          </p:cNvPr>
          <p:cNvSpPr/>
          <p:nvPr/>
        </p:nvSpPr>
        <p:spPr>
          <a:xfrm rot="5701691">
            <a:off x="5780405" y="4300134"/>
            <a:ext cx="1184529" cy="1277736"/>
          </a:xfrm>
          <a:prstGeom prst="ellipse">
            <a:avLst/>
          </a:prstGeom>
          <a:solidFill>
            <a:schemeClr val="bg1">
              <a:lumMod val="95000"/>
            </a:schemeClr>
          </a:solidFill>
          <a:ln>
            <a:solidFill>
              <a:schemeClr val="bg1">
                <a:lumMod val="50000"/>
              </a:schemeClr>
            </a:solidFill>
          </a:ln>
          <a:scene3d>
            <a:camera prst="perspectiveHeroicExtremeLeftFacing">
              <a:rot lat="484689" lon="4492876" rev="181805"/>
            </a:camera>
            <a:lightRig rig="balanced" dir="t"/>
          </a:scene3d>
          <a:sp3d extrusionH="412750" contourW="12700">
            <a:bevelT w="0" h="0"/>
            <a:bevelB w="0" h="0"/>
            <a:extrusionClr>
              <a:schemeClr val="tx1">
                <a:lumMod val="50000"/>
                <a:lumOff val="5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185" name="Picture 184">
            <a:extLst>
              <a:ext uri="{FF2B5EF4-FFF2-40B4-BE49-F238E27FC236}">
                <a16:creationId xmlns:a16="http://schemas.microsoft.com/office/drawing/2014/main" id="{4EC9DCE0-B1D3-2F45-DCAB-10F499D34F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35638" y="3551411"/>
            <a:ext cx="2023011" cy="2033576"/>
          </a:xfrm>
          <a:prstGeom prst="rect">
            <a:avLst/>
          </a:prstGeom>
        </p:spPr>
      </p:pic>
      <p:cxnSp>
        <p:nvCxnSpPr>
          <p:cNvPr id="189" name="Straight Connector 188">
            <a:extLst>
              <a:ext uri="{FF2B5EF4-FFF2-40B4-BE49-F238E27FC236}">
                <a16:creationId xmlns:a16="http://schemas.microsoft.com/office/drawing/2014/main" id="{526A02A6-BAC7-4343-A69B-2ED7787E7EF6}"/>
              </a:ext>
            </a:extLst>
          </p:cNvPr>
          <p:cNvCxnSpPr>
            <a:cxnSpLocks/>
          </p:cNvCxnSpPr>
          <p:nvPr/>
        </p:nvCxnSpPr>
        <p:spPr>
          <a:xfrm>
            <a:off x="12558267" y="4652574"/>
            <a:ext cx="0" cy="843405"/>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8B5F9CE-9597-0239-8D4D-D700AFC85AD9}"/>
              </a:ext>
            </a:extLst>
          </p:cNvPr>
          <p:cNvCxnSpPr>
            <a:cxnSpLocks/>
          </p:cNvCxnSpPr>
          <p:nvPr/>
        </p:nvCxnSpPr>
        <p:spPr>
          <a:xfrm>
            <a:off x="14659148" y="4661930"/>
            <a:ext cx="0" cy="875328"/>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pic>
        <p:nvPicPr>
          <p:cNvPr id="2052" name="Graphic 2051" descr="City with solid fill">
            <a:extLst>
              <a:ext uri="{FF2B5EF4-FFF2-40B4-BE49-F238E27FC236}">
                <a16:creationId xmlns:a16="http://schemas.microsoft.com/office/drawing/2014/main" id="{F5F8788F-0BB1-CF25-01DE-1368B9B89A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11222" y="4111198"/>
            <a:ext cx="1828634" cy="1828634"/>
          </a:xfrm>
          <a:prstGeom prst="rect">
            <a:avLst/>
          </a:prstGeom>
        </p:spPr>
      </p:pic>
      <p:sp>
        <p:nvSpPr>
          <p:cNvPr id="2055" name="Freeform: Shape 2054">
            <a:extLst>
              <a:ext uri="{FF2B5EF4-FFF2-40B4-BE49-F238E27FC236}">
                <a16:creationId xmlns:a16="http://schemas.microsoft.com/office/drawing/2014/main" id="{098FF77C-569A-9052-EF25-1ED122CC56C7}"/>
              </a:ext>
            </a:extLst>
          </p:cNvPr>
          <p:cNvSpPr/>
          <p:nvPr/>
        </p:nvSpPr>
        <p:spPr>
          <a:xfrm>
            <a:off x="10500867" y="4699647"/>
            <a:ext cx="2057400" cy="34578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056" name="Freeform: Shape 2055">
            <a:extLst>
              <a:ext uri="{FF2B5EF4-FFF2-40B4-BE49-F238E27FC236}">
                <a16:creationId xmlns:a16="http://schemas.microsoft.com/office/drawing/2014/main" id="{BADDC90C-5B68-9894-1C57-64FAEA9C00A8}"/>
              </a:ext>
            </a:extLst>
          </p:cNvPr>
          <p:cNvSpPr/>
          <p:nvPr/>
        </p:nvSpPr>
        <p:spPr>
          <a:xfrm>
            <a:off x="12582698" y="4679733"/>
            <a:ext cx="2057400" cy="34578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2086" name="Picture 4" descr="Government of Nunavut - artsUNITE / UNITÉ des arts">
            <a:extLst>
              <a:ext uri="{FF2B5EF4-FFF2-40B4-BE49-F238E27FC236}">
                <a16:creationId xmlns:a16="http://schemas.microsoft.com/office/drawing/2014/main" id="{1FE71C65-22B0-AE92-7D10-E759BA6A9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7658" y="7925225"/>
            <a:ext cx="1781280" cy="1000853"/>
          </a:xfrm>
          <a:prstGeom prst="rect">
            <a:avLst/>
          </a:prstGeom>
          <a:noFill/>
          <a:extLst>
            <a:ext uri="{909E8E84-426E-40DD-AFC4-6F175D3DCCD1}">
              <a14:hiddenFill xmlns:a14="http://schemas.microsoft.com/office/drawing/2010/main">
                <a:solidFill>
                  <a:srgbClr val="FFFFFF"/>
                </a:solidFill>
              </a14:hiddenFill>
            </a:ext>
          </a:extLst>
        </p:spPr>
      </p:pic>
      <p:sp>
        <p:nvSpPr>
          <p:cNvPr id="2091" name="TextBox 2090">
            <a:extLst>
              <a:ext uri="{FF2B5EF4-FFF2-40B4-BE49-F238E27FC236}">
                <a16:creationId xmlns:a16="http://schemas.microsoft.com/office/drawing/2014/main" id="{8D0A4A28-DAC8-41DD-D026-A0BAA066C98C}"/>
              </a:ext>
            </a:extLst>
          </p:cNvPr>
          <p:cNvSpPr txBox="1"/>
          <p:nvPr/>
        </p:nvSpPr>
        <p:spPr>
          <a:xfrm>
            <a:off x="5169260" y="9303038"/>
            <a:ext cx="2299007" cy="323165"/>
          </a:xfrm>
          <a:prstGeom prst="rect">
            <a:avLst/>
          </a:prstGeom>
          <a:noFill/>
        </p:spPr>
        <p:txBody>
          <a:bodyPr wrap="square" rtlCol="0">
            <a:spAutoFit/>
          </a:bodyPr>
          <a:lstStyle/>
          <a:p>
            <a:r>
              <a:rPr lang="en-CA" sz="1500" i="1" dirty="0"/>
              <a:t>Fuel Subsidy</a:t>
            </a:r>
          </a:p>
        </p:txBody>
      </p:sp>
      <p:sp>
        <p:nvSpPr>
          <p:cNvPr id="2093" name="TextBox 2092">
            <a:extLst>
              <a:ext uri="{FF2B5EF4-FFF2-40B4-BE49-F238E27FC236}">
                <a16:creationId xmlns:a16="http://schemas.microsoft.com/office/drawing/2014/main" id="{FAEEDDC7-D8E8-CF5B-5710-6618079F444D}"/>
              </a:ext>
            </a:extLst>
          </p:cNvPr>
          <p:cNvSpPr txBox="1"/>
          <p:nvPr/>
        </p:nvSpPr>
        <p:spPr>
          <a:xfrm>
            <a:off x="4893356" y="9007439"/>
            <a:ext cx="1937988" cy="323165"/>
          </a:xfrm>
          <a:prstGeom prst="rect">
            <a:avLst/>
          </a:prstGeom>
          <a:noFill/>
        </p:spPr>
        <p:txBody>
          <a:bodyPr wrap="square">
            <a:spAutoFit/>
          </a:bodyPr>
          <a:lstStyle/>
          <a:p>
            <a:r>
              <a:rPr lang="en-CA" sz="1500" i="1" dirty="0" err="1"/>
              <a:t>ᐅᖅᓱᐊᓗᖕᒧᑦ</a:t>
            </a:r>
            <a:r>
              <a:rPr lang="en-CA" sz="1500" i="1" dirty="0"/>
              <a:t> </a:t>
            </a:r>
            <a:r>
              <a:rPr lang="en-CA" sz="1500" i="1" dirty="0" err="1"/>
              <a:t>ᐃᑲᔫᑎᑦ</a:t>
            </a:r>
            <a:endParaRPr lang="en-CA" sz="1500" i="1" dirty="0"/>
          </a:p>
        </p:txBody>
      </p:sp>
      <p:sp>
        <p:nvSpPr>
          <p:cNvPr id="2" name="Rectangle 1">
            <a:extLst>
              <a:ext uri="{FF2B5EF4-FFF2-40B4-BE49-F238E27FC236}">
                <a16:creationId xmlns:a16="http://schemas.microsoft.com/office/drawing/2014/main" id="{3AC9656B-AFA6-A3E3-0231-3A3AB69972C0}"/>
              </a:ext>
            </a:extLst>
          </p:cNvPr>
          <p:cNvSpPr/>
          <p:nvPr/>
        </p:nvSpPr>
        <p:spPr>
          <a:xfrm>
            <a:off x="8808834" y="4736636"/>
            <a:ext cx="657225" cy="650049"/>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2050" name="Picture 2" descr="Home">
            <a:extLst>
              <a:ext uri="{FF2B5EF4-FFF2-40B4-BE49-F238E27FC236}">
                <a16:creationId xmlns:a16="http://schemas.microsoft.com/office/drawing/2014/main" id="{375320A5-5F58-AFEF-5A94-A56A691ED8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5912"/>
          <a:stretch/>
        </p:blipFill>
        <p:spPr bwMode="auto">
          <a:xfrm>
            <a:off x="8884708" y="4780617"/>
            <a:ext cx="565724" cy="569523"/>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83B16303-9A8E-A54E-2B49-75C177E322ED}"/>
              </a:ext>
            </a:extLst>
          </p:cNvPr>
          <p:cNvSpPr/>
          <p:nvPr/>
        </p:nvSpPr>
        <p:spPr>
          <a:xfrm>
            <a:off x="8443160" y="2121719"/>
            <a:ext cx="4594989" cy="1143428"/>
          </a:xfrm>
          <a:prstGeom prst="rightArrow">
            <a:avLst/>
          </a:prstGeom>
          <a:solidFill>
            <a:srgbClr val="0EA7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100" dirty="0" err="1"/>
              <a:t>ᐆᒻᒪᖅᑯᑎᑦ</a:t>
            </a:r>
            <a:endParaRPr lang="iu-Cans-CA" sz="2100" dirty="0"/>
          </a:p>
          <a:p>
            <a:pPr algn="ctr"/>
            <a:r>
              <a:rPr lang="en-CA" sz="2100" dirty="0"/>
              <a:t>Energy</a:t>
            </a:r>
          </a:p>
        </p:txBody>
      </p:sp>
      <p:sp>
        <p:nvSpPr>
          <p:cNvPr id="4" name="Arrow: Right 3">
            <a:extLst>
              <a:ext uri="{FF2B5EF4-FFF2-40B4-BE49-F238E27FC236}">
                <a16:creationId xmlns:a16="http://schemas.microsoft.com/office/drawing/2014/main" id="{A467E801-90FF-6B7E-6230-254E2A3C3374}"/>
              </a:ext>
            </a:extLst>
          </p:cNvPr>
          <p:cNvSpPr/>
          <p:nvPr/>
        </p:nvSpPr>
        <p:spPr>
          <a:xfrm flipH="1">
            <a:off x="8303613" y="6195641"/>
            <a:ext cx="4564197" cy="1178882"/>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100" dirty="0" err="1"/>
              <a:t>ᐊᑭᖓ</a:t>
            </a:r>
            <a:endParaRPr lang="iu-Cans-CA" sz="2100" dirty="0"/>
          </a:p>
          <a:p>
            <a:pPr algn="ctr"/>
            <a:r>
              <a:rPr lang="en-CA" sz="2100" dirty="0"/>
              <a:t>Money</a:t>
            </a:r>
          </a:p>
        </p:txBody>
      </p:sp>
      <p:sp>
        <p:nvSpPr>
          <p:cNvPr id="5" name="Arrow: Right 4">
            <a:extLst>
              <a:ext uri="{FF2B5EF4-FFF2-40B4-BE49-F238E27FC236}">
                <a16:creationId xmlns:a16="http://schemas.microsoft.com/office/drawing/2014/main" id="{9917D1F5-6EDA-4740-E7B5-D9AAC9963572}"/>
              </a:ext>
            </a:extLst>
          </p:cNvPr>
          <p:cNvSpPr/>
          <p:nvPr/>
        </p:nvSpPr>
        <p:spPr>
          <a:xfrm rot="10800000">
            <a:off x="8853251" y="8305808"/>
            <a:ext cx="821049"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12" name="Graphic 11" descr="High voltage with solid fill">
            <a:extLst>
              <a:ext uri="{FF2B5EF4-FFF2-40B4-BE49-F238E27FC236}">
                <a16:creationId xmlns:a16="http://schemas.microsoft.com/office/drawing/2014/main" id="{65EF4D76-3E5A-BB34-4F0F-B2696D8794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9052" y="4013476"/>
            <a:ext cx="969929" cy="969929"/>
          </a:xfrm>
          <a:prstGeom prst="rect">
            <a:avLst/>
          </a:prstGeom>
        </p:spPr>
      </p:pic>
      <p:sp>
        <p:nvSpPr>
          <p:cNvPr id="13" name="Rectangle: Rounded Corners 12">
            <a:extLst>
              <a:ext uri="{FF2B5EF4-FFF2-40B4-BE49-F238E27FC236}">
                <a16:creationId xmlns:a16="http://schemas.microsoft.com/office/drawing/2014/main" id="{19AD63F4-9D9F-692E-90EF-265A3AF76907}"/>
              </a:ext>
            </a:extLst>
          </p:cNvPr>
          <p:cNvSpPr/>
          <p:nvPr/>
        </p:nvSpPr>
        <p:spPr>
          <a:xfrm>
            <a:off x="249494" y="2090106"/>
            <a:ext cx="3470337" cy="807725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4" name="TextBox 13">
            <a:extLst>
              <a:ext uri="{FF2B5EF4-FFF2-40B4-BE49-F238E27FC236}">
                <a16:creationId xmlns:a16="http://schemas.microsoft.com/office/drawing/2014/main" id="{D104912A-A3A0-6EEE-DE46-7D797C50F9AF}"/>
              </a:ext>
            </a:extLst>
          </p:cNvPr>
          <p:cNvSpPr txBox="1"/>
          <p:nvPr/>
        </p:nvSpPr>
        <p:spPr>
          <a:xfrm>
            <a:off x="473477" y="5982253"/>
            <a:ext cx="3354009" cy="2031325"/>
          </a:xfrm>
          <a:prstGeom prst="rect">
            <a:avLst/>
          </a:prstGeom>
          <a:noFill/>
        </p:spPr>
        <p:txBody>
          <a:bodyPr wrap="square" rtlCol="0">
            <a:spAutoFit/>
          </a:bodyPr>
          <a:lstStyle/>
          <a:p>
            <a:r>
              <a:rPr lang="en-CA" b="1" u="sng"/>
              <a:t>Global Oil Market</a:t>
            </a:r>
          </a:p>
          <a:p>
            <a:endParaRPr lang="en-CA" b="1" u="sng"/>
          </a:p>
          <a:p>
            <a:pPr marL="257175" indent="-257175">
              <a:buFont typeface="Wingdings" panose="05000000000000000000" pitchFamily="2" charset="2"/>
              <a:buChar char="§"/>
            </a:pPr>
            <a:r>
              <a:rPr lang="en-CA" sz="1500"/>
              <a:t>Oil extraction (1/3</a:t>
            </a:r>
            <a:r>
              <a:rPr lang="en-CA" sz="1500" baseline="30000"/>
              <a:t>rd</a:t>
            </a:r>
            <a:r>
              <a:rPr lang="en-CA" sz="1500"/>
              <a:t>)</a:t>
            </a:r>
          </a:p>
          <a:p>
            <a:pPr marL="257175" indent="-257175">
              <a:buFont typeface="Wingdings" panose="05000000000000000000" pitchFamily="2" charset="2"/>
              <a:buChar char="§"/>
            </a:pPr>
            <a:r>
              <a:rPr lang="en-CA" sz="1500"/>
              <a:t>Oil Refinery (1/3</a:t>
            </a:r>
            <a:r>
              <a:rPr lang="en-CA" sz="1500" baseline="30000"/>
              <a:t>rd</a:t>
            </a:r>
            <a:r>
              <a:rPr lang="en-CA" sz="1500"/>
              <a:t>)</a:t>
            </a:r>
          </a:p>
          <a:p>
            <a:pPr marL="257175" indent="-257175">
              <a:buFont typeface="Wingdings" panose="05000000000000000000" pitchFamily="2" charset="2"/>
              <a:buChar char="§"/>
            </a:pPr>
            <a:r>
              <a:rPr lang="en-CA" sz="1500"/>
              <a:t>Logistics/taxes (1/3</a:t>
            </a:r>
            <a:r>
              <a:rPr lang="en-CA" sz="1500" baseline="30000"/>
              <a:t>rd</a:t>
            </a:r>
            <a:r>
              <a:rPr lang="en-CA" sz="1500"/>
              <a:t>)</a:t>
            </a:r>
          </a:p>
          <a:p>
            <a:pPr marL="257175" indent="-257175">
              <a:buFont typeface="Wingdings" panose="05000000000000000000" pitchFamily="2" charset="2"/>
              <a:buChar char="§"/>
            </a:pPr>
            <a:r>
              <a:rPr lang="en-CA" sz="1500"/>
              <a:t>Unregulated</a:t>
            </a:r>
          </a:p>
          <a:p>
            <a:endParaRPr lang="en-CA" sz="1500" dirty="0"/>
          </a:p>
          <a:p>
            <a:pPr marL="257175" indent="-257175">
              <a:buFont typeface="Wingdings" panose="05000000000000000000" pitchFamily="2" charset="2"/>
              <a:buChar char="§"/>
            </a:pPr>
            <a:endParaRPr lang="en-CA" sz="1500" dirty="0"/>
          </a:p>
        </p:txBody>
      </p:sp>
      <p:pic>
        <p:nvPicPr>
          <p:cNvPr id="16" name="Picture 15">
            <a:extLst>
              <a:ext uri="{FF2B5EF4-FFF2-40B4-BE49-F238E27FC236}">
                <a16:creationId xmlns:a16="http://schemas.microsoft.com/office/drawing/2014/main" id="{157EB165-EF60-30D3-DFD6-13223FE71284}"/>
              </a:ext>
            </a:extLst>
          </p:cNvPr>
          <p:cNvPicPr>
            <a:picLocks noChangeAspect="1"/>
          </p:cNvPicPr>
          <p:nvPr/>
        </p:nvPicPr>
        <p:blipFill>
          <a:blip r:embed="rId10"/>
          <a:stretch>
            <a:fillRect/>
          </a:stretch>
        </p:blipFill>
        <p:spPr>
          <a:xfrm>
            <a:off x="14659148" y="7551354"/>
            <a:ext cx="2720576" cy="2011854"/>
          </a:xfrm>
          <a:prstGeom prst="rect">
            <a:avLst/>
          </a:prstGeom>
        </p:spPr>
      </p:pic>
      <p:sp>
        <p:nvSpPr>
          <p:cNvPr id="19" name="Arrow: Right 18">
            <a:extLst>
              <a:ext uri="{FF2B5EF4-FFF2-40B4-BE49-F238E27FC236}">
                <a16:creationId xmlns:a16="http://schemas.microsoft.com/office/drawing/2014/main" id="{DD191F98-B576-48B8-2BAF-B1583D384D4D}"/>
              </a:ext>
            </a:extLst>
          </p:cNvPr>
          <p:cNvSpPr/>
          <p:nvPr/>
        </p:nvSpPr>
        <p:spPr>
          <a:xfrm rot="10800000">
            <a:off x="12068303" y="8352744"/>
            <a:ext cx="785813"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1" name="Arrow: Right 20">
            <a:extLst>
              <a:ext uri="{FF2B5EF4-FFF2-40B4-BE49-F238E27FC236}">
                <a16:creationId xmlns:a16="http://schemas.microsoft.com/office/drawing/2014/main" id="{9B65914F-4A07-5A94-0FC4-F82BA7A3F9C2}"/>
              </a:ext>
            </a:extLst>
          </p:cNvPr>
          <p:cNvSpPr/>
          <p:nvPr/>
        </p:nvSpPr>
        <p:spPr>
          <a:xfrm rot="10800000">
            <a:off x="3977564" y="8289048"/>
            <a:ext cx="785813"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24" name="Graphic 23" descr="Money outline">
            <a:extLst>
              <a:ext uri="{FF2B5EF4-FFF2-40B4-BE49-F238E27FC236}">
                <a16:creationId xmlns:a16="http://schemas.microsoft.com/office/drawing/2014/main" id="{53660645-50D8-49D4-E794-077484740E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9612" y="8137462"/>
            <a:ext cx="754454" cy="754454"/>
          </a:xfrm>
          <a:prstGeom prst="rect">
            <a:avLst/>
          </a:prstGeom>
        </p:spPr>
      </p:pic>
      <p:pic>
        <p:nvPicPr>
          <p:cNvPr id="25" name="Graphic 24" descr="Money outline">
            <a:extLst>
              <a:ext uri="{FF2B5EF4-FFF2-40B4-BE49-F238E27FC236}">
                <a16:creationId xmlns:a16="http://schemas.microsoft.com/office/drawing/2014/main" id="{C4AFA0A3-AA91-040C-C78F-9FE0C04308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60734" y="8049970"/>
            <a:ext cx="754454" cy="754454"/>
          </a:xfrm>
          <a:prstGeom prst="rect">
            <a:avLst/>
          </a:prstGeom>
        </p:spPr>
      </p:pic>
      <p:sp>
        <p:nvSpPr>
          <p:cNvPr id="28" name="Rectangle: Rounded Corners 27">
            <a:extLst>
              <a:ext uri="{FF2B5EF4-FFF2-40B4-BE49-F238E27FC236}">
                <a16:creationId xmlns:a16="http://schemas.microsoft.com/office/drawing/2014/main" id="{4086ECD7-3491-E723-9382-1FB1D99D2545}"/>
              </a:ext>
            </a:extLst>
          </p:cNvPr>
          <p:cNvSpPr/>
          <p:nvPr/>
        </p:nvSpPr>
        <p:spPr>
          <a:xfrm>
            <a:off x="3822637" y="1941884"/>
            <a:ext cx="14041436" cy="399794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9" name="Rectangle: Rounded Corners 28">
            <a:extLst>
              <a:ext uri="{FF2B5EF4-FFF2-40B4-BE49-F238E27FC236}">
                <a16:creationId xmlns:a16="http://schemas.microsoft.com/office/drawing/2014/main" id="{3F6D0CBC-327C-9A22-88CE-5DC5A7F7093D}"/>
              </a:ext>
            </a:extLst>
          </p:cNvPr>
          <p:cNvSpPr/>
          <p:nvPr/>
        </p:nvSpPr>
        <p:spPr>
          <a:xfrm>
            <a:off x="3822637" y="6021193"/>
            <a:ext cx="14041436" cy="3978514"/>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147" name="Graphic 146" descr="Add with solid fill">
            <a:extLst>
              <a:ext uri="{FF2B5EF4-FFF2-40B4-BE49-F238E27FC236}">
                <a16:creationId xmlns:a16="http://schemas.microsoft.com/office/drawing/2014/main" id="{6B1E10DF-7274-B56F-3B8F-4F4CA226F5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43443" y="8209157"/>
            <a:ext cx="502683" cy="502683"/>
          </a:xfrm>
          <a:prstGeom prst="rect">
            <a:avLst/>
          </a:prstGeom>
        </p:spPr>
      </p:pic>
      <p:sp>
        <p:nvSpPr>
          <p:cNvPr id="148" name="TextBox 147">
            <a:extLst>
              <a:ext uri="{FF2B5EF4-FFF2-40B4-BE49-F238E27FC236}">
                <a16:creationId xmlns:a16="http://schemas.microsoft.com/office/drawing/2014/main" id="{62E13DF4-7479-1770-E94D-8F50B96C9445}"/>
              </a:ext>
            </a:extLst>
          </p:cNvPr>
          <p:cNvSpPr txBox="1"/>
          <p:nvPr/>
        </p:nvSpPr>
        <p:spPr>
          <a:xfrm>
            <a:off x="357643" y="2273422"/>
            <a:ext cx="3714261" cy="2031325"/>
          </a:xfrm>
          <a:prstGeom prst="rect">
            <a:avLst/>
          </a:prstGeom>
          <a:noFill/>
        </p:spPr>
        <p:txBody>
          <a:bodyPr wrap="square" rtlCol="0">
            <a:spAutoFit/>
          </a:bodyPr>
          <a:lstStyle/>
          <a:p>
            <a:r>
              <a:rPr lang="en-CA" b="1" u="sng" dirty="0" err="1"/>
              <a:t>ᓄᓇᕐᔪᐊᕐᒥ</a:t>
            </a:r>
            <a:r>
              <a:rPr lang="en-CA" b="1" u="sng" dirty="0"/>
              <a:t> </a:t>
            </a:r>
            <a:r>
              <a:rPr lang="en-CA" b="1" u="sng" dirty="0" err="1"/>
              <a:t>ᐅᖅᓱᐊᓗᒃ</a:t>
            </a:r>
            <a:r>
              <a:rPr lang="en-CA" b="1" u="sng" dirty="0"/>
              <a:t> </a:t>
            </a:r>
            <a:r>
              <a:rPr lang="en-CA" b="1" u="sng" dirty="0" err="1"/>
              <a:t>ᓂᐅᕐᕈᑕᐅᔪᑦ</a:t>
            </a:r>
            <a:endParaRPr lang="en-CA" b="1" u="sng" dirty="0"/>
          </a:p>
          <a:p>
            <a:endParaRPr lang="iu-Cans-CA" b="1" u="sng" dirty="0"/>
          </a:p>
          <a:p>
            <a:pPr marL="257175" indent="-257175">
              <a:buFont typeface="Wingdings" panose="05000000000000000000" pitchFamily="2" charset="2"/>
              <a:buChar char="§"/>
            </a:pPr>
            <a:r>
              <a:rPr lang="en-CA" sz="1500" dirty="0" err="1"/>
              <a:t>ᐅᖅᓱᐊᓗᒃᑕᕐᓂᖅ</a:t>
            </a:r>
            <a:r>
              <a:rPr lang="en-CA" sz="1500" dirty="0"/>
              <a:t> (1/3)</a:t>
            </a:r>
          </a:p>
          <a:p>
            <a:pPr marL="257175" indent="-257175">
              <a:buFont typeface="Wingdings" panose="05000000000000000000" pitchFamily="2" charset="2"/>
              <a:buChar char="§"/>
            </a:pPr>
            <a:r>
              <a:rPr lang="en-CA" sz="1500" dirty="0" err="1"/>
              <a:t>ᐅᖅᓱᐊᓗᓕᐅᕐᕕᒃ</a:t>
            </a:r>
            <a:r>
              <a:rPr lang="iu-Cans-CA" sz="1500" dirty="0"/>
              <a:t> (1/3</a:t>
            </a:r>
            <a:r>
              <a:rPr lang="en-CA" sz="1500" dirty="0"/>
              <a:t>)</a:t>
            </a:r>
          </a:p>
          <a:p>
            <a:pPr marL="257175" indent="-257175">
              <a:buFont typeface="Wingdings" panose="05000000000000000000" pitchFamily="2" charset="2"/>
              <a:buChar char="§"/>
            </a:pPr>
            <a:r>
              <a:rPr lang="en-CA" sz="1500" dirty="0" err="1"/>
              <a:t>ᐃᖅᑲᓇᐅᔭᐅᑏᑦ</a:t>
            </a:r>
            <a:r>
              <a:rPr lang="en-CA" sz="1500" dirty="0"/>
              <a:t>/</a:t>
            </a:r>
            <a:r>
              <a:rPr lang="en-CA" sz="1500" dirty="0" err="1"/>
              <a:t>ᑖᒃᓰᔭᕈᑏᑦ</a:t>
            </a:r>
            <a:r>
              <a:rPr lang="en-CA" sz="1500" dirty="0"/>
              <a:t> </a:t>
            </a:r>
            <a:r>
              <a:rPr lang="iu-Cans-CA" sz="1500" dirty="0"/>
              <a:t>(1/3</a:t>
            </a:r>
            <a:r>
              <a:rPr lang="en-CA" sz="1500" dirty="0"/>
              <a:t>)</a:t>
            </a:r>
          </a:p>
          <a:p>
            <a:pPr marL="257175" indent="-257175">
              <a:buFont typeface="Wingdings" panose="05000000000000000000" pitchFamily="2" charset="2"/>
              <a:buChar char="§"/>
            </a:pPr>
            <a:r>
              <a:rPr lang="iu-Cans-CA" sz="1500" dirty="0"/>
              <a:t>ᒪᓕᒐᓕᐅᖅᑕᐅᓯᒪᙱᑦᑐᖅ</a:t>
            </a:r>
          </a:p>
          <a:p>
            <a:endParaRPr lang="en-CA" sz="1500" dirty="0"/>
          </a:p>
          <a:p>
            <a:pPr marL="257175" indent="-257175">
              <a:buFont typeface="Wingdings" panose="05000000000000000000" pitchFamily="2" charset="2"/>
              <a:buChar char="§"/>
            </a:pPr>
            <a:endParaRPr lang="en-CA" sz="1500" dirty="0"/>
          </a:p>
        </p:txBody>
      </p:sp>
      <p:sp>
        <p:nvSpPr>
          <p:cNvPr id="149" name="Rectangle: Rounded Corners 148">
            <a:extLst>
              <a:ext uri="{FF2B5EF4-FFF2-40B4-BE49-F238E27FC236}">
                <a16:creationId xmlns:a16="http://schemas.microsoft.com/office/drawing/2014/main" id="{55E5E193-D537-D93B-BA91-E5C4069C3E15}"/>
              </a:ext>
            </a:extLst>
          </p:cNvPr>
          <p:cNvSpPr/>
          <p:nvPr/>
        </p:nvSpPr>
        <p:spPr>
          <a:xfrm>
            <a:off x="4877012" y="7551356"/>
            <a:ext cx="3758630" cy="222682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1026" name="Picture 2" descr="TUVAQ">
            <a:extLst>
              <a:ext uri="{FF2B5EF4-FFF2-40B4-BE49-F238E27FC236}">
                <a16:creationId xmlns:a16="http://schemas.microsoft.com/office/drawing/2014/main" id="{0D42B53A-9A31-C97E-181C-59741AEF18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2464" y="3886477"/>
            <a:ext cx="2648615" cy="193017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Money outline">
            <a:extLst>
              <a:ext uri="{FF2B5EF4-FFF2-40B4-BE49-F238E27FC236}">
                <a16:creationId xmlns:a16="http://schemas.microsoft.com/office/drawing/2014/main" id="{11CA8F5A-0211-3805-2BC5-8784C44D1D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34153" y="7831930"/>
            <a:ext cx="754454" cy="754454"/>
          </a:xfrm>
          <a:prstGeom prst="rect">
            <a:avLst/>
          </a:prstGeom>
        </p:spPr>
      </p:pic>
      <p:pic>
        <p:nvPicPr>
          <p:cNvPr id="22" name="Graphic 21" descr="Money outline">
            <a:extLst>
              <a:ext uri="{FF2B5EF4-FFF2-40B4-BE49-F238E27FC236}">
                <a16:creationId xmlns:a16="http://schemas.microsoft.com/office/drawing/2014/main" id="{5022BCE2-911C-20AE-501E-C6AD5C36B0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43642" y="8148224"/>
            <a:ext cx="754454" cy="754454"/>
          </a:xfrm>
          <a:prstGeom prst="rect">
            <a:avLst/>
          </a:prstGeom>
        </p:spPr>
      </p:pic>
      <p:pic>
        <p:nvPicPr>
          <p:cNvPr id="23" name="Graphic 22" descr="Money outline">
            <a:extLst>
              <a:ext uri="{FF2B5EF4-FFF2-40B4-BE49-F238E27FC236}">
                <a16:creationId xmlns:a16="http://schemas.microsoft.com/office/drawing/2014/main" id="{AC4A7C39-C51A-032A-CDB2-93F423CD6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305382" y="7967889"/>
            <a:ext cx="754454" cy="754454"/>
          </a:xfrm>
          <a:prstGeom prst="rect">
            <a:avLst/>
          </a:prstGeom>
        </p:spPr>
      </p:pic>
      <p:pic>
        <p:nvPicPr>
          <p:cNvPr id="27" name="Graphic 26" descr="Money outline">
            <a:extLst>
              <a:ext uri="{FF2B5EF4-FFF2-40B4-BE49-F238E27FC236}">
                <a16:creationId xmlns:a16="http://schemas.microsoft.com/office/drawing/2014/main" id="{190D974E-4545-2FD5-D2FD-546554A88C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89062" y="8454819"/>
            <a:ext cx="754454" cy="754454"/>
          </a:xfrm>
          <a:prstGeom prst="rect">
            <a:avLst/>
          </a:prstGeom>
        </p:spPr>
      </p:pic>
    </p:spTree>
    <p:extLst>
      <p:ext uri="{BB962C8B-B14F-4D97-AF65-F5344CB8AC3E}">
        <p14:creationId xmlns:p14="http://schemas.microsoft.com/office/powerpoint/2010/main" val="49148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883B06FD-01DB-E044-7989-939761824ABE}"/>
              </a:ext>
            </a:extLst>
          </p:cNvPr>
          <p:cNvSpPr/>
          <p:nvPr/>
        </p:nvSpPr>
        <p:spPr>
          <a:xfrm>
            <a:off x="291770" y="1941884"/>
            <a:ext cx="3476586" cy="807725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Rounded Corners 16">
            <a:extLst>
              <a:ext uri="{FF2B5EF4-FFF2-40B4-BE49-F238E27FC236}">
                <a16:creationId xmlns:a16="http://schemas.microsoft.com/office/drawing/2014/main" id="{92DE4F79-9209-56D3-11D9-72E03F62E612}"/>
              </a:ext>
            </a:extLst>
          </p:cNvPr>
          <p:cNvSpPr/>
          <p:nvPr/>
        </p:nvSpPr>
        <p:spPr>
          <a:xfrm>
            <a:off x="3810630" y="6006337"/>
            <a:ext cx="14065445" cy="401280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34A1075E-5F6D-CDF9-F2A4-67C443294F7E}"/>
              </a:ext>
            </a:extLst>
          </p:cNvPr>
          <p:cNvSpPr/>
          <p:nvPr/>
        </p:nvSpPr>
        <p:spPr>
          <a:xfrm>
            <a:off x="3810632" y="1927030"/>
            <a:ext cx="14065445" cy="401280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Freeform: Shape 24">
            <a:extLst>
              <a:ext uri="{FF2B5EF4-FFF2-40B4-BE49-F238E27FC236}">
                <a16:creationId xmlns:a16="http://schemas.microsoft.com/office/drawing/2014/main" id="{C4AF3B33-054D-1C28-75E8-E03FAFB4764D}"/>
              </a:ext>
            </a:extLst>
          </p:cNvPr>
          <p:cNvSpPr/>
          <p:nvPr/>
        </p:nvSpPr>
        <p:spPr>
          <a:xfrm>
            <a:off x="3852243" y="4587059"/>
            <a:ext cx="2057400" cy="34578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grpSp>
        <p:nvGrpSpPr>
          <p:cNvPr id="15" name="Group 14">
            <a:extLst>
              <a:ext uri="{FF2B5EF4-FFF2-40B4-BE49-F238E27FC236}">
                <a16:creationId xmlns:a16="http://schemas.microsoft.com/office/drawing/2014/main" id="{DBBB5A0D-90C5-624D-2759-4E5E30912DAB}"/>
              </a:ext>
            </a:extLst>
          </p:cNvPr>
          <p:cNvGrpSpPr/>
          <p:nvPr/>
        </p:nvGrpSpPr>
        <p:grpSpPr>
          <a:xfrm>
            <a:off x="3658092" y="1941884"/>
            <a:ext cx="14205978" cy="3997947"/>
            <a:chOff x="2438728" y="1294589"/>
            <a:chExt cx="9470652" cy="2665298"/>
          </a:xfrm>
        </p:grpSpPr>
        <p:pic>
          <p:nvPicPr>
            <p:cNvPr id="4" name="Picture 3">
              <a:extLst>
                <a:ext uri="{FF2B5EF4-FFF2-40B4-BE49-F238E27FC236}">
                  <a16:creationId xmlns:a16="http://schemas.microsoft.com/office/drawing/2014/main" id="{D48DF93C-6DBB-0EE5-824F-2B6348FB6EA2}"/>
                </a:ext>
              </a:extLst>
            </p:cNvPr>
            <p:cNvPicPr>
              <a:picLocks noChangeAspect="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blip>
            <a:srcRect t="19438"/>
            <a:stretch/>
          </p:blipFill>
          <p:spPr>
            <a:xfrm>
              <a:off x="5757092" y="2631128"/>
              <a:ext cx="1348674" cy="1092194"/>
            </a:xfrm>
            <a:prstGeom prst="rect">
              <a:avLst/>
            </a:prstGeom>
            <a:noFill/>
            <a:ln>
              <a:noFill/>
            </a:ln>
          </p:spPr>
        </p:pic>
        <p:cxnSp>
          <p:nvCxnSpPr>
            <p:cNvPr id="5" name="Straight Connector 4">
              <a:extLst>
                <a:ext uri="{FF2B5EF4-FFF2-40B4-BE49-F238E27FC236}">
                  <a16:creationId xmlns:a16="http://schemas.microsoft.com/office/drawing/2014/main" id="{A6ABE7D7-10C2-DD53-6AC7-0C909A4D3482}"/>
                </a:ext>
              </a:extLst>
            </p:cNvPr>
            <p:cNvCxnSpPr>
              <a:cxnSpLocks/>
            </p:cNvCxnSpPr>
            <p:nvPr/>
          </p:nvCxnSpPr>
          <p:spPr>
            <a:xfrm>
              <a:off x="8372178" y="3101716"/>
              <a:ext cx="0" cy="562270"/>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C6AC8-8772-0CF4-BE45-9D222AE19A27}"/>
                </a:ext>
              </a:extLst>
            </p:cNvPr>
            <p:cNvCxnSpPr>
              <a:cxnSpLocks/>
            </p:cNvCxnSpPr>
            <p:nvPr/>
          </p:nvCxnSpPr>
          <p:spPr>
            <a:xfrm>
              <a:off x="9772765" y="3107953"/>
              <a:ext cx="0" cy="583552"/>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pic>
          <p:nvPicPr>
            <p:cNvPr id="9" name="Graphic 8" descr="City with solid fill">
              <a:extLst>
                <a:ext uri="{FF2B5EF4-FFF2-40B4-BE49-F238E27FC236}">
                  <a16:creationId xmlns:a16="http://schemas.microsoft.com/office/drawing/2014/main" id="{F96B5BED-D8A5-9D6C-4899-1B363842C82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7481" y="2740798"/>
              <a:ext cx="1219089" cy="1219089"/>
            </a:xfrm>
            <a:prstGeom prst="rect">
              <a:avLst/>
            </a:prstGeom>
          </p:spPr>
        </p:pic>
        <p:sp>
          <p:nvSpPr>
            <p:cNvPr id="10" name="Freeform: Shape 9">
              <a:extLst>
                <a:ext uri="{FF2B5EF4-FFF2-40B4-BE49-F238E27FC236}">
                  <a16:creationId xmlns:a16="http://schemas.microsoft.com/office/drawing/2014/main" id="{C4A45541-64D1-11A6-D5A2-C575E375D64C}"/>
                </a:ext>
              </a:extLst>
            </p:cNvPr>
            <p:cNvSpPr/>
            <p:nvPr/>
          </p:nvSpPr>
          <p:spPr>
            <a:xfrm>
              <a:off x="7000578" y="3133098"/>
              <a:ext cx="1371600" cy="23052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1" name="Freeform: Shape 10">
              <a:extLst>
                <a:ext uri="{FF2B5EF4-FFF2-40B4-BE49-F238E27FC236}">
                  <a16:creationId xmlns:a16="http://schemas.microsoft.com/office/drawing/2014/main" id="{072429C5-D135-A601-E824-56C9EF73031F}"/>
                </a:ext>
              </a:extLst>
            </p:cNvPr>
            <p:cNvSpPr/>
            <p:nvPr/>
          </p:nvSpPr>
          <p:spPr>
            <a:xfrm>
              <a:off x="8388465" y="3119822"/>
              <a:ext cx="1371600" cy="23052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14" name="Rectangle: Rounded Corners 13">
              <a:extLst>
                <a:ext uri="{FF2B5EF4-FFF2-40B4-BE49-F238E27FC236}">
                  <a16:creationId xmlns:a16="http://schemas.microsoft.com/office/drawing/2014/main" id="{6DA414EA-E5B6-DE4F-CC8E-B1F506D64776}"/>
                </a:ext>
              </a:extLst>
            </p:cNvPr>
            <p:cNvSpPr/>
            <p:nvPr/>
          </p:nvSpPr>
          <p:spPr>
            <a:xfrm>
              <a:off x="2548423" y="1294589"/>
              <a:ext cx="9360957" cy="2665298"/>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13" name="Graphic 12" descr="High voltage with solid fill">
              <a:extLst>
                <a:ext uri="{FF2B5EF4-FFF2-40B4-BE49-F238E27FC236}">
                  <a16:creationId xmlns:a16="http://schemas.microsoft.com/office/drawing/2014/main" id="{03C72213-30AF-F8D2-1DEF-314841D7B9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8728" y="2560208"/>
              <a:ext cx="646619" cy="646619"/>
            </a:xfrm>
            <a:prstGeom prst="rect">
              <a:avLst/>
            </a:prstGeom>
          </p:spPr>
        </p:pic>
      </p:grpSp>
      <p:sp>
        <p:nvSpPr>
          <p:cNvPr id="7" name="TextBox 6">
            <a:extLst>
              <a:ext uri="{FF2B5EF4-FFF2-40B4-BE49-F238E27FC236}">
                <a16:creationId xmlns:a16="http://schemas.microsoft.com/office/drawing/2014/main" id="{E727D0D3-92F7-747E-C7CB-D484276F5DE3}"/>
              </a:ext>
            </a:extLst>
          </p:cNvPr>
          <p:cNvSpPr txBox="1"/>
          <p:nvPr/>
        </p:nvSpPr>
        <p:spPr>
          <a:xfrm>
            <a:off x="1291787" y="436125"/>
            <a:ext cx="10418619" cy="2031325"/>
          </a:xfrm>
          <a:prstGeom prst="rect">
            <a:avLst/>
          </a:prstGeom>
          <a:noFill/>
        </p:spPr>
        <p:txBody>
          <a:bodyPr wrap="square" rtlCol="0">
            <a:spAutoFit/>
          </a:bodyPr>
          <a:lstStyle/>
          <a:p>
            <a:r>
              <a:rPr lang="en-CA" sz="3800" b="1" dirty="0" err="1">
                <a:solidFill>
                  <a:schemeClr val="bg1"/>
                </a:solidFill>
                <a:latin typeface="Pigiarniq"/>
              </a:rPr>
              <a:t>ᑭᓲᕙ</a:t>
            </a:r>
            <a:r>
              <a:rPr lang="en-CA" sz="3800" b="1" dirty="0">
                <a:solidFill>
                  <a:schemeClr val="bg1"/>
                </a:solidFill>
                <a:latin typeface="Pigiarniq"/>
              </a:rPr>
              <a:t> </a:t>
            </a:r>
            <a:r>
              <a:rPr lang="en-CA" sz="3800" b="1" dirty="0" err="1">
                <a:solidFill>
                  <a:schemeClr val="bg1"/>
                </a:solidFill>
                <a:latin typeface="Pigiarniq"/>
              </a:rPr>
              <a:t>ᓯᕗᓂᒃᓴᒥ</a:t>
            </a:r>
            <a:r>
              <a:rPr lang="en-CA" sz="3800" b="1" dirty="0">
                <a:solidFill>
                  <a:schemeClr val="bg1"/>
                </a:solidFill>
                <a:latin typeface="Pigiarniq"/>
              </a:rPr>
              <a:t> </a:t>
            </a:r>
            <a:r>
              <a:rPr lang="en-CA" sz="3800" b="1" dirty="0" err="1">
                <a:solidFill>
                  <a:schemeClr val="bg1"/>
                </a:solidFill>
                <a:latin typeface="Pigiarniq"/>
              </a:rPr>
              <a:t>ᖃᓄᐃᓕᖓᓂᖓ</a:t>
            </a:r>
            <a:r>
              <a:rPr lang="en-CA" sz="3800" b="1" dirty="0">
                <a:solidFill>
                  <a:schemeClr val="bg1"/>
                </a:solidFill>
                <a:latin typeface="Pigiarniq"/>
              </a:rPr>
              <a:t>?</a:t>
            </a:r>
          </a:p>
          <a:p>
            <a:r>
              <a:rPr lang="en-US" sz="4000" b="1" dirty="0">
                <a:solidFill>
                  <a:schemeClr val="bg1"/>
                </a:solidFill>
                <a:latin typeface="Raleway" pitchFamily="2" charset="0"/>
              </a:rPr>
              <a:t>WHAT IS THE FUTURE STATE?</a:t>
            </a:r>
          </a:p>
          <a:p>
            <a:pPr algn="r"/>
            <a:endParaRPr lang="en-US" sz="4800" b="1" dirty="0">
              <a:solidFill>
                <a:schemeClr val="bg1"/>
              </a:solidFill>
            </a:endParaRPr>
          </a:p>
        </p:txBody>
      </p:sp>
      <p:sp>
        <p:nvSpPr>
          <p:cNvPr id="6" name="Freeform 2">
            <a:extLst>
              <a:ext uri="{FF2B5EF4-FFF2-40B4-BE49-F238E27FC236}">
                <a16:creationId xmlns:a16="http://schemas.microsoft.com/office/drawing/2014/main" id="{5D8BBDFB-E09B-665C-48E7-8AB6967376D3}"/>
              </a:ext>
            </a:extLst>
          </p:cNvPr>
          <p:cNvSpPr/>
          <p:nvPr/>
        </p:nvSpPr>
        <p:spPr>
          <a:xfrm>
            <a:off x="16301974" y="249421"/>
            <a:ext cx="1562099" cy="850772"/>
          </a:xfrm>
          <a:custGeom>
            <a:avLst/>
            <a:gdLst/>
            <a:ahLst/>
            <a:cxnLst/>
            <a:rect l="l" t="t" r="r" b="b"/>
            <a:pathLst>
              <a:path w="2336003" h="1272267">
                <a:moveTo>
                  <a:pt x="0" y="0"/>
                </a:moveTo>
                <a:lnTo>
                  <a:pt x="2336003" y="0"/>
                </a:lnTo>
                <a:lnTo>
                  <a:pt x="2336003" y="1272267"/>
                </a:lnTo>
                <a:lnTo>
                  <a:pt x="0" y="1272267"/>
                </a:lnTo>
                <a:lnTo>
                  <a:pt x="0" y="0"/>
                </a:lnTo>
                <a:close/>
              </a:path>
            </a:pathLst>
          </a:custGeom>
          <a:blipFill>
            <a:blip r:embed="rId8"/>
            <a:stretch>
              <a:fillRect b="-36375"/>
            </a:stretch>
          </a:blipFill>
        </p:spPr>
        <p:txBody>
          <a:bodyPr/>
          <a:lstStyle/>
          <a:p>
            <a:endParaRPr lang="en-CA"/>
          </a:p>
        </p:txBody>
      </p:sp>
      <p:pic>
        <p:nvPicPr>
          <p:cNvPr id="3" name="Graphic 2" descr="Hydropower with solid fill">
            <a:extLst>
              <a:ext uri="{FF2B5EF4-FFF2-40B4-BE49-F238E27FC236}">
                <a16:creationId xmlns:a16="http://schemas.microsoft.com/office/drawing/2014/main" id="{53F35038-77E5-FAC2-D08D-89D7198344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9833" y="4576536"/>
            <a:ext cx="1371600" cy="1371600"/>
          </a:xfrm>
          <a:prstGeom prst="rect">
            <a:avLst/>
          </a:prstGeom>
        </p:spPr>
      </p:pic>
      <p:pic>
        <p:nvPicPr>
          <p:cNvPr id="1026" name="Picture 2" descr="Flag of Nunavut - Wikipedia">
            <a:extLst>
              <a:ext uri="{FF2B5EF4-FFF2-40B4-BE49-F238E27FC236}">
                <a16:creationId xmlns:a16="http://schemas.microsoft.com/office/drawing/2014/main" id="{4E6DC998-0699-EE0A-B76F-D0132ABD83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7898" y="5966185"/>
            <a:ext cx="1024946" cy="576533"/>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6" name="Picture 2" descr="Home">
            <a:extLst>
              <a:ext uri="{FF2B5EF4-FFF2-40B4-BE49-F238E27FC236}">
                <a16:creationId xmlns:a16="http://schemas.microsoft.com/office/drawing/2014/main" id="{3B173462-C9A0-411C-4C14-C4FE64AD428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75912"/>
          <a:stretch/>
        </p:blipFill>
        <p:spPr bwMode="auto">
          <a:xfrm>
            <a:off x="8884708" y="4780617"/>
            <a:ext cx="565724" cy="56952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Wind Turbines with solid fill">
            <a:extLst>
              <a:ext uri="{FF2B5EF4-FFF2-40B4-BE49-F238E27FC236}">
                <a16:creationId xmlns:a16="http://schemas.microsoft.com/office/drawing/2014/main" id="{9DA805A8-C165-D7B0-BED2-DFD087155FD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6901" y="4527506"/>
            <a:ext cx="1371600" cy="1371600"/>
          </a:xfrm>
          <a:prstGeom prst="rect">
            <a:avLst/>
          </a:prstGeom>
        </p:spPr>
      </p:pic>
      <p:sp>
        <p:nvSpPr>
          <p:cNvPr id="19" name="Rectangle: Rounded Corners 18">
            <a:extLst>
              <a:ext uri="{FF2B5EF4-FFF2-40B4-BE49-F238E27FC236}">
                <a16:creationId xmlns:a16="http://schemas.microsoft.com/office/drawing/2014/main" id="{38E04E57-2C49-EBFF-86D3-BC03628E26A0}"/>
              </a:ext>
            </a:extLst>
          </p:cNvPr>
          <p:cNvSpPr/>
          <p:nvPr/>
        </p:nvSpPr>
        <p:spPr>
          <a:xfrm>
            <a:off x="291770" y="1941884"/>
            <a:ext cx="3470337" cy="807725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0" name="TextBox 19">
            <a:extLst>
              <a:ext uri="{FF2B5EF4-FFF2-40B4-BE49-F238E27FC236}">
                <a16:creationId xmlns:a16="http://schemas.microsoft.com/office/drawing/2014/main" id="{5F78953B-01B0-87E5-0027-2F4074B00FC0}"/>
              </a:ext>
            </a:extLst>
          </p:cNvPr>
          <p:cNvSpPr txBox="1"/>
          <p:nvPr/>
        </p:nvSpPr>
        <p:spPr>
          <a:xfrm>
            <a:off x="789047" y="6864679"/>
            <a:ext cx="3354009" cy="1800493"/>
          </a:xfrm>
          <a:prstGeom prst="rect">
            <a:avLst/>
          </a:prstGeom>
          <a:noFill/>
        </p:spPr>
        <p:txBody>
          <a:bodyPr wrap="square" rtlCol="0">
            <a:spAutoFit/>
          </a:bodyPr>
          <a:lstStyle/>
          <a:p>
            <a:r>
              <a:rPr lang="en-CA" b="1" u="sng" dirty="0"/>
              <a:t>Local Renewables</a:t>
            </a:r>
          </a:p>
          <a:p>
            <a:endParaRPr lang="en-CA" b="1" u="sng" dirty="0"/>
          </a:p>
          <a:p>
            <a:pPr marL="257175" indent="-257175">
              <a:buFont typeface="Wingdings" panose="05000000000000000000" pitchFamily="2" charset="2"/>
              <a:buChar char="§"/>
            </a:pPr>
            <a:r>
              <a:rPr lang="en-CA" sz="1500" dirty="0"/>
              <a:t>Sell power to QEC</a:t>
            </a:r>
          </a:p>
          <a:p>
            <a:pPr marL="257175" indent="-257175">
              <a:buFont typeface="Wingdings" panose="05000000000000000000" pitchFamily="2" charset="2"/>
              <a:buChar char="§"/>
            </a:pPr>
            <a:r>
              <a:rPr lang="en-CA" sz="1500" dirty="0"/>
              <a:t>Local facility operations</a:t>
            </a:r>
          </a:p>
          <a:p>
            <a:pPr marL="257175" indent="-257175">
              <a:buFont typeface="Wingdings" panose="05000000000000000000" pitchFamily="2" charset="2"/>
              <a:buChar char="§"/>
            </a:pPr>
            <a:r>
              <a:rPr lang="en-CA" sz="1500" dirty="0"/>
              <a:t>No imports required</a:t>
            </a:r>
          </a:p>
          <a:p>
            <a:endParaRPr lang="en-CA" sz="1500" dirty="0"/>
          </a:p>
          <a:p>
            <a:pPr marL="257175" indent="-257175">
              <a:buFont typeface="Wingdings" panose="05000000000000000000" pitchFamily="2" charset="2"/>
              <a:buChar char="§"/>
            </a:pPr>
            <a:endParaRPr lang="en-CA" sz="1500" dirty="0"/>
          </a:p>
        </p:txBody>
      </p:sp>
      <p:pic>
        <p:nvPicPr>
          <p:cNvPr id="21" name="Graphic 20" descr="Money outline">
            <a:extLst>
              <a:ext uri="{FF2B5EF4-FFF2-40B4-BE49-F238E27FC236}">
                <a16:creationId xmlns:a16="http://schemas.microsoft.com/office/drawing/2014/main" id="{93F7C12F-FD03-D683-9574-2FA58C9591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11275" y="8392895"/>
            <a:ext cx="754454" cy="754454"/>
          </a:xfrm>
          <a:prstGeom prst="rect">
            <a:avLst/>
          </a:prstGeom>
        </p:spPr>
      </p:pic>
      <p:cxnSp>
        <p:nvCxnSpPr>
          <p:cNvPr id="23" name="Straight Connector 22">
            <a:extLst>
              <a:ext uri="{FF2B5EF4-FFF2-40B4-BE49-F238E27FC236}">
                <a16:creationId xmlns:a16="http://schemas.microsoft.com/office/drawing/2014/main" id="{EE4A2850-227D-E652-7FC6-F50B9E450E33}"/>
              </a:ext>
            </a:extLst>
          </p:cNvPr>
          <p:cNvCxnSpPr>
            <a:cxnSpLocks/>
          </p:cNvCxnSpPr>
          <p:nvPr/>
        </p:nvCxnSpPr>
        <p:spPr>
          <a:xfrm>
            <a:off x="5909643" y="4539986"/>
            <a:ext cx="0" cy="843405"/>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B313F4-3B20-E620-6B2D-6EDA029E9923}"/>
              </a:ext>
            </a:extLst>
          </p:cNvPr>
          <p:cNvCxnSpPr>
            <a:cxnSpLocks/>
          </p:cNvCxnSpPr>
          <p:nvPr/>
        </p:nvCxnSpPr>
        <p:spPr>
          <a:xfrm>
            <a:off x="8010524" y="4549341"/>
            <a:ext cx="0" cy="875328"/>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A8C1F907-8EE8-5AD5-D15E-486129368AF8}"/>
              </a:ext>
            </a:extLst>
          </p:cNvPr>
          <p:cNvSpPr/>
          <p:nvPr/>
        </p:nvSpPr>
        <p:spPr>
          <a:xfrm>
            <a:off x="5934074" y="4567145"/>
            <a:ext cx="2057400" cy="345780"/>
          </a:xfrm>
          <a:custGeom>
            <a:avLst/>
            <a:gdLst>
              <a:gd name="connsiteX0" fmla="*/ 0 w 1371600"/>
              <a:gd name="connsiteY0" fmla="*/ 0 h 230520"/>
              <a:gd name="connsiteX1" fmla="*/ 279400 w 1371600"/>
              <a:gd name="connsiteY1" fmla="*/ 139700 h 230520"/>
              <a:gd name="connsiteX2" fmla="*/ 520700 w 1371600"/>
              <a:gd name="connsiteY2" fmla="*/ 203200 h 230520"/>
              <a:gd name="connsiteX3" fmla="*/ 876300 w 1371600"/>
              <a:gd name="connsiteY3" fmla="*/ 215900 h 230520"/>
              <a:gd name="connsiteX4" fmla="*/ 1371600 w 1371600"/>
              <a:gd name="connsiteY4" fmla="*/ 0 h 23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30520">
                <a:moveTo>
                  <a:pt x="0" y="0"/>
                </a:moveTo>
                <a:cubicBezTo>
                  <a:pt x="96308" y="52916"/>
                  <a:pt x="192617" y="105833"/>
                  <a:pt x="279400" y="139700"/>
                </a:cubicBezTo>
                <a:cubicBezTo>
                  <a:pt x="366183" y="173567"/>
                  <a:pt x="421217" y="190500"/>
                  <a:pt x="520700" y="203200"/>
                </a:cubicBezTo>
                <a:cubicBezTo>
                  <a:pt x="620183" y="215900"/>
                  <a:pt x="734483" y="249767"/>
                  <a:pt x="876300" y="215900"/>
                </a:cubicBezTo>
                <a:cubicBezTo>
                  <a:pt x="1018117" y="182033"/>
                  <a:pt x="1194858" y="91016"/>
                  <a:pt x="1371600" y="0"/>
                </a:cubicBezTo>
              </a:path>
            </a:pathLst>
          </a:cu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28" name="TextBox 27">
            <a:extLst>
              <a:ext uri="{FF2B5EF4-FFF2-40B4-BE49-F238E27FC236}">
                <a16:creationId xmlns:a16="http://schemas.microsoft.com/office/drawing/2014/main" id="{BFA92961-DD9F-074A-B1D6-D7ADE637CCD1}"/>
              </a:ext>
            </a:extLst>
          </p:cNvPr>
          <p:cNvSpPr txBox="1"/>
          <p:nvPr/>
        </p:nvSpPr>
        <p:spPr>
          <a:xfrm>
            <a:off x="696640" y="2262292"/>
            <a:ext cx="3338177" cy="1892826"/>
          </a:xfrm>
          <a:prstGeom prst="rect">
            <a:avLst/>
          </a:prstGeom>
          <a:noFill/>
        </p:spPr>
        <p:txBody>
          <a:bodyPr wrap="square" rtlCol="0">
            <a:spAutoFit/>
          </a:bodyPr>
          <a:lstStyle/>
          <a:p>
            <a:r>
              <a:rPr lang="en-CA" b="1" u="sng" dirty="0" err="1"/>
              <a:t>ᓄᓇᓕᖕᓂ</a:t>
            </a:r>
            <a:r>
              <a:rPr lang="en-CA" b="1" u="sng" dirty="0"/>
              <a:t> </a:t>
            </a:r>
            <a:r>
              <a:rPr lang="en-CA" b="1" u="sng" dirty="0" err="1"/>
              <a:t>ᓄᓇᒥᐅᑕᑦ</a:t>
            </a:r>
            <a:endParaRPr lang="en-CA" b="1" u="sng" dirty="0"/>
          </a:p>
          <a:p>
            <a:endParaRPr lang="iu-Cans-CA" b="1" u="sng" dirty="0"/>
          </a:p>
          <a:p>
            <a:pPr marL="257175" indent="-257175">
              <a:buFont typeface="Wingdings" panose="05000000000000000000" pitchFamily="2" charset="2"/>
              <a:buChar char="§"/>
            </a:pPr>
            <a:r>
              <a:rPr lang="en-CA" sz="1350" dirty="0" err="1"/>
              <a:t>ᐆᒻᒪᖅᑯᑎᖃᖅᑎᑦᑎᓗᓂ</a:t>
            </a:r>
            <a:r>
              <a:rPr lang="en-CA" sz="1350" dirty="0"/>
              <a:t> </a:t>
            </a:r>
            <a:r>
              <a:rPr lang="en-CA" sz="1350" dirty="0" err="1"/>
              <a:t>ᖁᓪᓕᖅ</a:t>
            </a:r>
            <a:r>
              <a:rPr lang="en-CA" sz="1350" dirty="0"/>
              <a:t> </a:t>
            </a:r>
            <a:r>
              <a:rPr lang="en-CA" sz="1350" dirty="0" err="1"/>
              <a:t>ᐆᒻᒪᖅᑯᑎᓕᕆᔨᒃᑯᑦ</a:t>
            </a:r>
            <a:r>
              <a:rPr lang="en-CA" sz="1350" dirty="0"/>
              <a:t> </a:t>
            </a:r>
            <a:r>
              <a:rPr lang="en-CA" sz="1350" dirty="0" err="1"/>
              <a:t>ᑎᒥᖁᑖᓄᑦ</a:t>
            </a:r>
            <a:r>
              <a:rPr lang="iu-Cans-CA" sz="1350" dirty="0"/>
              <a:t>ᓄᓇᓕᖕᓂ ᐃᒡᓗᕐᔪᐊᑦ ᐊᐅᓚᓂᕆᔭᖏᑦ</a:t>
            </a:r>
          </a:p>
          <a:p>
            <a:pPr marL="257175" indent="-257175">
              <a:buFont typeface="Wingdings" panose="05000000000000000000" pitchFamily="2" charset="2"/>
              <a:buChar char="§"/>
            </a:pPr>
            <a:r>
              <a:rPr lang="en-CA" sz="1350" dirty="0" err="1"/>
              <a:t>ᓄᓇᓕᖕᓂ</a:t>
            </a:r>
            <a:r>
              <a:rPr lang="en-CA" sz="1350" dirty="0"/>
              <a:t> </a:t>
            </a:r>
            <a:r>
              <a:rPr lang="en-CA" sz="1350" dirty="0" err="1"/>
              <a:t>ᐃᒡᓗᕐᔪᐊᑦ</a:t>
            </a:r>
            <a:r>
              <a:rPr lang="en-CA" sz="1350" dirty="0"/>
              <a:t> </a:t>
            </a:r>
            <a:r>
              <a:rPr lang="en-CA" sz="1350" dirty="0" err="1"/>
              <a:t>ᐊᐅᓚᓂᕆᔭᖏᑦ</a:t>
            </a:r>
            <a:endParaRPr lang="en-CA" sz="1350" dirty="0"/>
          </a:p>
          <a:p>
            <a:pPr marL="257175" indent="-257175">
              <a:buFont typeface="Wingdings" panose="05000000000000000000" pitchFamily="2" charset="2"/>
              <a:buChar char="§"/>
            </a:pPr>
            <a:r>
              <a:rPr lang="en-CA" sz="1350" dirty="0" err="1"/>
              <a:t>ᑲᓇᑕᐅᑉ</a:t>
            </a:r>
            <a:r>
              <a:rPr lang="en-CA" sz="1350" dirty="0"/>
              <a:t> </a:t>
            </a:r>
            <a:r>
              <a:rPr lang="en-CA" sz="1350" dirty="0" err="1"/>
              <a:t>ᓯᓚᑖᓂᙶᖅᑐᓂᒃ</a:t>
            </a:r>
            <a:r>
              <a:rPr lang="en-CA" sz="1350" dirty="0"/>
              <a:t> </a:t>
            </a:r>
            <a:r>
              <a:rPr lang="en-CA" sz="1350" dirty="0" err="1"/>
              <a:t>ᑎᑭᑎᑦᑎᔭᕆᐊᖃᙱᑦᑐᖅ</a:t>
            </a:r>
            <a:endParaRPr lang="en-CA" sz="1350" dirty="0"/>
          </a:p>
        </p:txBody>
      </p:sp>
      <p:sp>
        <p:nvSpPr>
          <p:cNvPr id="29" name="Arrow: Right 28">
            <a:extLst>
              <a:ext uri="{FF2B5EF4-FFF2-40B4-BE49-F238E27FC236}">
                <a16:creationId xmlns:a16="http://schemas.microsoft.com/office/drawing/2014/main" id="{456B6048-065A-FB20-1F9F-CB42FEBFEE26}"/>
              </a:ext>
            </a:extLst>
          </p:cNvPr>
          <p:cNvSpPr/>
          <p:nvPr/>
        </p:nvSpPr>
        <p:spPr>
          <a:xfrm rot="10800000">
            <a:off x="5544125" y="8316759"/>
            <a:ext cx="821049"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pic>
        <p:nvPicPr>
          <p:cNvPr id="30" name="Picture 29">
            <a:extLst>
              <a:ext uri="{FF2B5EF4-FFF2-40B4-BE49-F238E27FC236}">
                <a16:creationId xmlns:a16="http://schemas.microsoft.com/office/drawing/2014/main" id="{86D436A5-FAD2-4316-E5E6-8B50FA79E6DA}"/>
              </a:ext>
            </a:extLst>
          </p:cNvPr>
          <p:cNvPicPr>
            <a:picLocks noChangeAspect="1"/>
          </p:cNvPicPr>
          <p:nvPr/>
        </p:nvPicPr>
        <p:blipFill>
          <a:blip r:embed="rId17"/>
          <a:stretch>
            <a:fillRect/>
          </a:stretch>
        </p:blipFill>
        <p:spPr>
          <a:xfrm>
            <a:off x="14659148" y="7551354"/>
            <a:ext cx="2720576" cy="2011854"/>
          </a:xfrm>
          <a:prstGeom prst="rect">
            <a:avLst/>
          </a:prstGeom>
        </p:spPr>
      </p:pic>
      <p:sp>
        <p:nvSpPr>
          <p:cNvPr id="32" name="Arrow: Right 31">
            <a:extLst>
              <a:ext uri="{FF2B5EF4-FFF2-40B4-BE49-F238E27FC236}">
                <a16:creationId xmlns:a16="http://schemas.microsoft.com/office/drawing/2014/main" id="{4E7208EA-849D-12E3-0A2D-32AEBCDFFFE1}"/>
              </a:ext>
            </a:extLst>
          </p:cNvPr>
          <p:cNvSpPr/>
          <p:nvPr/>
        </p:nvSpPr>
        <p:spPr>
          <a:xfrm rot="10800000">
            <a:off x="10991845" y="8348333"/>
            <a:ext cx="785813" cy="342900"/>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35" name="Rectangle: Rounded Corners 34">
            <a:extLst>
              <a:ext uri="{FF2B5EF4-FFF2-40B4-BE49-F238E27FC236}">
                <a16:creationId xmlns:a16="http://schemas.microsoft.com/office/drawing/2014/main" id="{48EBEA2A-07A7-B81D-2C36-C05799C73DC4}"/>
              </a:ext>
            </a:extLst>
          </p:cNvPr>
          <p:cNvSpPr/>
          <p:nvPr/>
        </p:nvSpPr>
        <p:spPr>
          <a:xfrm>
            <a:off x="3822637" y="6021192"/>
            <a:ext cx="14041436" cy="399794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38" name="Arc 37">
            <a:extLst>
              <a:ext uri="{FF2B5EF4-FFF2-40B4-BE49-F238E27FC236}">
                <a16:creationId xmlns:a16="http://schemas.microsoft.com/office/drawing/2014/main" id="{E5D32507-B886-A4E1-6B56-E2C1A60957B9}"/>
              </a:ext>
            </a:extLst>
          </p:cNvPr>
          <p:cNvSpPr/>
          <p:nvPr/>
        </p:nvSpPr>
        <p:spPr>
          <a:xfrm rot="8094300">
            <a:off x="7931425" y="3674627"/>
            <a:ext cx="1181264" cy="1092666"/>
          </a:xfrm>
          <a:prstGeom prst="arc">
            <a:avLst>
              <a:gd name="adj1" fmla="val 17446251"/>
              <a:gd name="adj2" fmla="val 5408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700"/>
          </a:p>
        </p:txBody>
      </p:sp>
      <p:sp>
        <p:nvSpPr>
          <p:cNvPr id="41" name="Arrow: Right 40">
            <a:extLst>
              <a:ext uri="{FF2B5EF4-FFF2-40B4-BE49-F238E27FC236}">
                <a16:creationId xmlns:a16="http://schemas.microsoft.com/office/drawing/2014/main" id="{864FAAA3-17F8-29BE-B920-4DC66C03C6C5}"/>
              </a:ext>
            </a:extLst>
          </p:cNvPr>
          <p:cNvSpPr/>
          <p:nvPr/>
        </p:nvSpPr>
        <p:spPr>
          <a:xfrm>
            <a:off x="8473422" y="2199901"/>
            <a:ext cx="4594989" cy="1143428"/>
          </a:xfrm>
          <a:prstGeom prst="rightArrow">
            <a:avLst/>
          </a:prstGeom>
          <a:solidFill>
            <a:srgbClr val="0C97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u-Cans-CA" dirty="0"/>
              <a:t>ᐆᒻᒪᖅᑯᑎᑦ</a:t>
            </a:r>
          </a:p>
          <a:p>
            <a:pPr algn="ctr"/>
            <a:r>
              <a:rPr lang="en-CA" sz="2100" dirty="0"/>
              <a:t>Energy</a:t>
            </a:r>
          </a:p>
        </p:txBody>
      </p:sp>
      <p:sp>
        <p:nvSpPr>
          <p:cNvPr id="42" name="Arrow: Right 41">
            <a:extLst>
              <a:ext uri="{FF2B5EF4-FFF2-40B4-BE49-F238E27FC236}">
                <a16:creationId xmlns:a16="http://schemas.microsoft.com/office/drawing/2014/main" id="{B1C7F77B-377C-0E3D-4E16-81B1B2CDC509}"/>
              </a:ext>
            </a:extLst>
          </p:cNvPr>
          <p:cNvSpPr/>
          <p:nvPr/>
        </p:nvSpPr>
        <p:spPr>
          <a:xfrm flipH="1">
            <a:off x="8303613" y="6214691"/>
            <a:ext cx="4564197" cy="1178882"/>
          </a:xfrm>
          <a:prstGeom prst="rightArrow">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err="1"/>
              <a:t>ᐊᑭᖓ</a:t>
            </a:r>
            <a:endParaRPr lang="iu-Cans-CA" dirty="0"/>
          </a:p>
          <a:p>
            <a:pPr algn="ctr"/>
            <a:r>
              <a:rPr lang="en-CA" sz="2100" dirty="0"/>
              <a:t>Money</a:t>
            </a:r>
          </a:p>
        </p:txBody>
      </p:sp>
      <p:pic>
        <p:nvPicPr>
          <p:cNvPr id="22" name="Graphic 21" descr="Money outline">
            <a:extLst>
              <a:ext uri="{FF2B5EF4-FFF2-40B4-BE49-F238E27FC236}">
                <a16:creationId xmlns:a16="http://schemas.microsoft.com/office/drawing/2014/main" id="{2F323CB8-B71B-8314-4023-4CFCC5FC18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234171" y="8180054"/>
            <a:ext cx="754454" cy="754454"/>
          </a:xfrm>
          <a:prstGeom prst="rect">
            <a:avLst/>
          </a:prstGeom>
        </p:spPr>
      </p:pic>
      <p:pic>
        <p:nvPicPr>
          <p:cNvPr id="27" name="Graphic 26" descr="Money outline">
            <a:extLst>
              <a:ext uri="{FF2B5EF4-FFF2-40B4-BE49-F238E27FC236}">
                <a16:creationId xmlns:a16="http://schemas.microsoft.com/office/drawing/2014/main" id="{50B52408-98EF-ADC1-0401-BE03850809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812121" y="7802827"/>
            <a:ext cx="754454" cy="754454"/>
          </a:xfrm>
          <a:prstGeom prst="rect">
            <a:avLst/>
          </a:prstGeom>
        </p:spPr>
      </p:pic>
      <p:pic>
        <p:nvPicPr>
          <p:cNvPr id="36" name="Graphic 35" descr="Money outline">
            <a:extLst>
              <a:ext uri="{FF2B5EF4-FFF2-40B4-BE49-F238E27FC236}">
                <a16:creationId xmlns:a16="http://schemas.microsoft.com/office/drawing/2014/main" id="{FD4F4273-FAA5-A6C4-240B-69FA3F56718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19173" y="8263382"/>
            <a:ext cx="754454" cy="754454"/>
          </a:xfrm>
          <a:prstGeom prst="rect">
            <a:avLst/>
          </a:prstGeom>
        </p:spPr>
      </p:pic>
    </p:spTree>
    <p:extLst>
      <p:ext uri="{BB962C8B-B14F-4D97-AF65-F5344CB8AC3E}">
        <p14:creationId xmlns:p14="http://schemas.microsoft.com/office/powerpoint/2010/main" val="427164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028700" y="837785"/>
            <a:ext cx="11332607" cy="675006"/>
          </a:xfrm>
          <a:prstGeom prst="rect">
            <a:avLst/>
          </a:prstGeom>
        </p:spPr>
        <p:txBody>
          <a:bodyPr lIns="0" tIns="0" rIns="0" bIns="0" rtlCol="0" anchor="t">
            <a:spAutoFit/>
          </a:bodyPr>
          <a:lstStyle/>
          <a:p>
            <a:pPr algn="ctr">
              <a:lnSpc>
                <a:spcPts val="5319"/>
              </a:lnSpc>
              <a:spcBef>
                <a:spcPct val="0"/>
              </a:spcBef>
            </a:pPr>
            <a:r>
              <a:rPr lang="en-US" sz="3799" b="1" dirty="0" err="1">
                <a:solidFill>
                  <a:srgbClr val="FFFFFF"/>
                </a:solidFill>
                <a:latin typeface="Pigiarniq Bold"/>
                <a:ea typeface="Pigiarniq Bold"/>
                <a:cs typeface="Pigiarniq Bold"/>
                <a:sym typeface="Pigiarniq Bold"/>
              </a:rPr>
              <a:t>ᖃᓄᖅ</a:t>
            </a:r>
            <a:r>
              <a:rPr lang="en-US" sz="3799" b="1" dirty="0">
                <a:solidFill>
                  <a:srgbClr val="FFFFFF"/>
                </a:solidFill>
                <a:latin typeface="Pigiarniq Bold"/>
                <a:ea typeface="Pigiarniq Bold"/>
                <a:cs typeface="Pigiarniq Bold"/>
                <a:sym typeface="Pigiarniq Bold"/>
              </a:rPr>
              <a:t> </a:t>
            </a:r>
            <a:r>
              <a:rPr lang="en-US" sz="3799" b="1" dirty="0" err="1">
                <a:solidFill>
                  <a:srgbClr val="FFFFFF"/>
                </a:solidFill>
                <a:latin typeface="Pigiarniq Bold"/>
                <a:ea typeface="Pigiarniq Bold"/>
                <a:cs typeface="Pigiarniq Bold"/>
                <a:sym typeface="Pigiarniq Bold"/>
              </a:rPr>
              <a:t>ᑐᑭᖃᖅᐸ</a:t>
            </a:r>
            <a:r>
              <a:rPr lang="en-US" sz="3799" b="1" dirty="0">
                <a:solidFill>
                  <a:srgbClr val="FFFFFF"/>
                </a:solidFill>
                <a:latin typeface="Pigiarniq Bold"/>
                <a:ea typeface="Pigiarniq Bold"/>
                <a:cs typeface="Pigiarniq Bold"/>
                <a:sym typeface="Pigiarniq Bold"/>
              </a:rPr>
              <a:t> </a:t>
            </a:r>
            <a:r>
              <a:rPr lang="en-US" sz="3799" b="1" dirty="0" err="1">
                <a:solidFill>
                  <a:srgbClr val="FFFFFF"/>
                </a:solidFill>
                <a:latin typeface="Pigiarniq Bold"/>
                <a:ea typeface="Pigiarniq Bold"/>
                <a:cs typeface="Pigiarniq Bold"/>
                <a:sym typeface="Pigiarniq Bold"/>
              </a:rPr>
              <a:t>ᑮᓇᐅᔭᖃᕐᓂᖅᓴᐅᓕᕐᓂᖅ</a:t>
            </a:r>
            <a:r>
              <a:rPr lang="en-US" sz="3799" b="1" dirty="0">
                <a:solidFill>
                  <a:srgbClr val="FFFFFF"/>
                </a:solidFill>
                <a:latin typeface="Pigiarniq Bold"/>
                <a:ea typeface="Pigiarniq Bold"/>
                <a:cs typeface="Pigiarniq Bold"/>
                <a:sym typeface="Pigiarniq Bold"/>
              </a:rPr>
              <a:t> </a:t>
            </a:r>
            <a:r>
              <a:rPr lang="en-US" sz="3799" b="1" dirty="0" err="1">
                <a:solidFill>
                  <a:srgbClr val="FFFFFF"/>
                </a:solidFill>
                <a:latin typeface="Pigiarniq Bold"/>
                <a:ea typeface="Pigiarniq Bold"/>
                <a:cs typeface="Pigiarniq Bold"/>
                <a:sym typeface="Pigiarniq Bold"/>
              </a:rPr>
              <a:t>ᓄᓇᕗᑦᒥ</a:t>
            </a:r>
            <a:r>
              <a:rPr lang="en-US" sz="3799" b="1" dirty="0">
                <a:solidFill>
                  <a:srgbClr val="FFFFFF"/>
                </a:solidFill>
                <a:latin typeface="Pigiarniq Bold"/>
                <a:ea typeface="Pigiarniq Bold"/>
                <a:cs typeface="Pigiarniq Bold"/>
                <a:sym typeface="Pigiarniq Bold"/>
              </a:rPr>
              <a:t>?</a:t>
            </a:r>
          </a:p>
        </p:txBody>
      </p:sp>
      <p:sp>
        <p:nvSpPr>
          <p:cNvPr id="3" name="TextBox 3"/>
          <p:cNvSpPr txBox="1"/>
          <p:nvPr/>
        </p:nvSpPr>
        <p:spPr>
          <a:xfrm>
            <a:off x="1028700" y="1530302"/>
            <a:ext cx="12659165" cy="682174"/>
          </a:xfrm>
          <a:prstGeom prst="rect">
            <a:avLst/>
          </a:prstGeom>
        </p:spPr>
        <p:txBody>
          <a:bodyPr wrap="square" lIns="0" tIns="0" rIns="0" bIns="0" rtlCol="0" anchor="t">
            <a:spAutoFit/>
          </a:bodyPr>
          <a:lstStyle/>
          <a:p>
            <a:pPr>
              <a:lnSpc>
                <a:spcPts val="5599"/>
              </a:lnSpc>
              <a:spcBef>
                <a:spcPct val="0"/>
              </a:spcBef>
            </a:pPr>
            <a:r>
              <a:rPr lang="en-US" sz="3999" b="1" dirty="0">
                <a:solidFill>
                  <a:srgbClr val="FFFFFF"/>
                </a:solidFill>
                <a:latin typeface="Poppins Bold"/>
                <a:ea typeface="Poppins Bold"/>
                <a:cs typeface="Poppins Bold"/>
                <a:sym typeface="Poppins Bold"/>
              </a:rPr>
              <a:t>WHAT DOES MORE MONEY IN NUNAVUT MEAN?</a:t>
            </a:r>
          </a:p>
        </p:txBody>
      </p:sp>
      <p:sp>
        <p:nvSpPr>
          <p:cNvPr id="4" name="TextBox 4"/>
          <p:cNvSpPr txBox="1"/>
          <p:nvPr/>
        </p:nvSpPr>
        <p:spPr>
          <a:xfrm>
            <a:off x="1156606" y="2824304"/>
            <a:ext cx="8650770" cy="2939416"/>
          </a:xfrm>
          <a:prstGeom prst="rect">
            <a:avLst/>
          </a:prstGeom>
        </p:spPr>
        <p:txBody>
          <a:bodyPr lIns="0" tIns="0" rIns="0" bIns="0" rtlCol="0" anchor="t">
            <a:spAutoFit/>
          </a:bodyPr>
          <a:lstStyle/>
          <a:p>
            <a:pPr algn="l">
              <a:lnSpc>
                <a:spcPts val="3359"/>
              </a:lnSpc>
              <a:spcBef>
                <a:spcPct val="0"/>
              </a:spcBef>
            </a:pPr>
            <a:r>
              <a:rPr lang="en-US" sz="2399" dirty="0" err="1">
                <a:solidFill>
                  <a:srgbClr val="FFFFFF"/>
                </a:solidFill>
                <a:latin typeface="Pigiarniq"/>
                <a:ea typeface="Pigiarniq"/>
                <a:cs typeface="Pigiarniq"/>
                <a:sym typeface="Pigiarniq"/>
              </a:rPr>
              <a:t>ᒫᓐᓇᐅᔪᖅ</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ᓄᓇᕗᑦ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ᒐᕙᒪᒃᑯᖏᑦ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ᐊᑐᖅᑐᑦ</a:t>
            </a:r>
            <a:r>
              <a:rPr lang="en-US" sz="2399" dirty="0">
                <a:solidFill>
                  <a:srgbClr val="FFFFFF"/>
                </a:solidFill>
                <a:latin typeface="Pigiarniq"/>
                <a:ea typeface="Pigiarniq"/>
                <a:cs typeface="Pigiarniq"/>
                <a:sym typeface="Pigiarniq"/>
              </a:rPr>
              <a:t> 10 </a:t>
            </a:r>
            <a:r>
              <a:rPr lang="en-US" sz="2399" dirty="0" err="1">
                <a:solidFill>
                  <a:srgbClr val="FFFFFF"/>
                </a:solidFill>
                <a:latin typeface="Pigiarniq"/>
                <a:ea typeface="Pigiarniq"/>
                <a:cs typeface="Pigiarniq"/>
                <a:sym typeface="Pigiarniq"/>
              </a:rPr>
              <a:t>ᒥᓕᐊᓐ</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ᑖᓚᓂ</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ᐃᑲᔫᑎᒃᓴᓄᑦ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ᐅᖅᓱᐊᓗᑐᐃᓐᓇᕐᒧᑦ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ᐆᒻᒪᖅᑯᑎᓄᑦ</a:t>
            </a:r>
            <a:r>
              <a:rPr lang="en-US" sz="2399" dirty="0">
                <a:solidFill>
                  <a:srgbClr val="FFFFFF"/>
                </a:solidFill>
                <a:latin typeface="Pigiarniq"/>
                <a:ea typeface="Pigiarniq"/>
                <a:cs typeface="Pigiarniq"/>
                <a:sym typeface="Pigiarniq"/>
              </a:rPr>
              <a:t>. </a:t>
            </a:r>
          </a:p>
          <a:p>
            <a:pPr algn="l">
              <a:lnSpc>
                <a:spcPts val="3359"/>
              </a:lnSpc>
              <a:spcBef>
                <a:spcPct val="0"/>
              </a:spcBef>
            </a:pPr>
            <a:endParaRPr lang="en-US" sz="2399" dirty="0">
              <a:solidFill>
                <a:srgbClr val="FFFFFF"/>
              </a:solidFill>
              <a:latin typeface="Pigiarniq"/>
              <a:ea typeface="Pigiarniq"/>
              <a:cs typeface="Pigiarniq"/>
              <a:sym typeface="Pigiarniq"/>
            </a:endParaRPr>
          </a:p>
          <a:p>
            <a:pPr algn="l">
              <a:lnSpc>
                <a:spcPts val="3359"/>
              </a:lnSpc>
              <a:spcBef>
                <a:spcPct val="0"/>
              </a:spcBef>
            </a:pPr>
            <a:r>
              <a:rPr lang="en-US" sz="2399" dirty="0" err="1">
                <a:solidFill>
                  <a:srgbClr val="FFFFFF"/>
                </a:solidFill>
                <a:latin typeface="Pigiarniq"/>
                <a:ea typeface="Pigiarniq"/>
                <a:cs typeface="Pigiarniq"/>
                <a:sym typeface="Pigiarniq"/>
              </a:rPr>
              <a:t>ᓄᒃᑎᕈᑦᑕ</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ᐆᒻᒪᖅᑯᑎᓄᑦ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ᐊᑐᒃᑲᓐᓂᕈᓐᓇᖅᑐᓄᑦ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ᑮᓇᐅᔭᐃᑦ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ᐊᑐᖅᑕᐅᖔᕈᓐᓇᖅᐳᑦ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ᐃᓐᓇᕐᓄᑦ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ᑲᒪᒋᔭᐅᓂᖏᓐᓄᑦ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ᐋᓐᓂᐊᖅᑐᓕᕆᓂᕐᒧᑦ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ᐃᓕᓐᓂᐊᖅᑐᓕᕆᓂᕐᒧᑦ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ᐃᒡᓗᓕᕆᓂᕐᒧᑦ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ᓂᕿᖃᑦᑎᐊᕐᓂᕐᒧᑦ</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ᐊᓯᖏᓐᓄᓪᓗ</a:t>
            </a:r>
            <a:r>
              <a:rPr lang="en-US" sz="2399" dirty="0">
                <a:solidFill>
                  <a:srgbClr val="FFFFFF"/>
                </a:solidFill>
                <a:latin typeface="Pigiarniq"/>
                <a:ea typeface="Pigiarniq"/>
                <a:cs typeface="Pigiarniq"/>
                <a:sym typeface="Pigiarniq"/>
              </a:rPr>
              <a:t> </a:t>
            </a:r>
            <a:r>
              <a:rPr lang="en-US" sz="2399" dirty="0" err="1">
                <a:solidFill>
                  <a:srgbClr val="FFFFFF"/>
                </a:solidFill>
                <a:latin typeface="Pigiarniq"/>
                <a:ea typeface="Pigiarniq"/>
                <a:cs typeface="Pigiarniq"/>
                <a:sym typeface="Pigiarniq"/>
              </a:rPr>
              <a:t>ᐊᑐᕆᐊᓕᖕᓄᑦ</a:t>
            </a:r>
            <a:r>
              <a:rPr lang="en-US" sz="2399" dirty="0">
                <a:solidFill>
                  <a:srgbClr val="FFFFFF"/>
                </a:solidFill>
                <a:latin typeface="Pigiarniq"/>
                <a:ea typeface="Pigiarniq"/>
                <a:cs typeface="Pigiarniq"/>
                <a:sym typeface="Pigiarniq"/>
              </a:rPr>
              <a:t>.</a:t>
            </a:r>
          </a:p>
        </p:txBody>
      </p:sp>
      <p:sp>
        <p:nvSpPr>
          <p:cNvPr id="5" name="TextBox 5"/>
          <p:cNvSpPr txBox="1"/>
          <p:nvPr/>
        </p:nvSpPr>
        <p:spPr>
          <a:xfrm>
            <a:off x="1156606" y="6435964"/>
            <a:ext cx="8115300" cy="2939415"/>
          </a:xfrm>
          <a:prstGeom prst="rect">
            <a:avLst/>
          </a:prstGeom>
        </p:spPr>
        <p:txBody>
          <a:bodyPr lIns="0" tIns="0" rIns="0" bIns="0" rtlCol="0" anchor="t">
            <a:spAutoFit/>
          </a:bodyPr>
          <a:lstStyle/>
          <a:p>
            <a:pPr algn="l">
              <a:lnSpc>
                <a:spcPts val="3359"/>
              </a:lnSpc>
              <a:spcBef>
                <a:spcPct val="0"/>
              </a:spcBef>
            </a:pPr>
            <a:r>
              <a:rPr lang="en-US" sz="2400" dirty="0">
                <a:solidFill>
                  <a:srgbClr val="FFFFFF"/>
                </a:solidFill>
                <a:latin typeface="Poppins"/>
                <a:ea typeface="Poppins"/>
                <a:cs typeface="Poppins"/>
                <a:sym typeface="Poppins"/>
              </a:rPr>
              <a:t>Right now, the Government of Nunavut is spending tens of millions of dollars on subsidizing diesel power.</a:t>
            </a:r>
          </a:p>
          <a:p>
            <a:pPr algn="l">
              <a:lnSpc>
                <a:spcPts val="3359"/>
              </a:lnSpc>
              <a:spcBef>
                <a:spcPct val="0"/>
              </a:spcBef>
            </a:pPr>
            <a:endParaRPr lang="en-US" sz="2400" dirty="0">
              <a:solidFill>
                <a:srgbClr val="FFFFFF"/>
              </a:solidFill>
              <a:latin typeface="Poppins"/>
              <a:ea typeface="Poppins"/>
              <a:cs typeface="Poppins"/>
              <a:sym typeface="Poppins"/>
            </a:endParaRPr>
          </a:p>
          <a:p>
            <a:pPr algn="l">
              <a:lnSpc>
                <a:spcPts val="3359"/>
              </a:lnSpc>
              <a:spcBef>
                <a:spcPct val="0"/>
              </a:spcBef>
            </a:pPr>
            <a:r>
              <a:rPr lang="en-US" sz="2400" dirty="0">
                <a:solidFill>
                  <a:srgbClr val="FFFFFF"/>
                </a:solidFill>
                <a:latin typeface="Poppins"/>
                <a:ea typeface="Poppins"/>
                <a:cs typeface="Poppins"/>
                <a:sym typeface="Poppins"/>
              </a:rPr>
              <a:t>If we switch to renewable energy, that money can instead be spent on Elders care, health care, education, housing, food security, and other pressing needs.</a:t>
            </a:r>
          </a:p>
        </p:txBody>
      </p:sp>
      <p:grpSp>
        <p:nvGrpSpPr>
          <p:cNvPr id="6" name="Group 6"/>
          <p:cNvGrpSpPr/>
          <p:nvPr/>
        </p:nvGrpSpPr>
        <p:grpSpPr>
          <a:xfrm>
            <a:off x="10852766" y="2983310"/>
            <a:ext cx="6406534" cy="6712105"/>
            <a:chOff x="0" y="0"/>
            <a:chExt cx="1687318" cy="1767797"/>
          </a:xfrm>
        </p:grpSpPr>
        <p:sp>
          <p:nvSpPr>
            <p:cNvPr id="7" name="Freeform 7"/>
            <p:cNvSpPr/>
            <p:nvPr/>
          </p:nvSpPr>
          <p:spPr>
            <a:xfrm>
              <a:off x="0" y="0"/>
              <a:ext cx="1687318" cy="1767797"/>
            </a:xfrm>
            <a:custGeom>
              <a:avLst/>
              <a:gdLst/>
              <a:ahLst/>
              <a:cxnLst/>
              <a:rect l="l" t="t" r="r" b="b"/>
              <a:pathLst>
                <a:path w="1687318" h="1767797">
                  <a:moveTo>
                    <a:pt x="61631" y="0"/>
                  </a:moveTo>
                  <a:lnTo>
                    <a:pt x="1625687" y="0"/>
                  </a:lnTo>
                  <a:cubicBezTo>
                    <a:pt x="1642033" y="0"/>
                    <a:pt x="1657709" y="6493"/>
                    <a:pt x="1669267" y="18051"/>
                  </a:cubicBezTo>
                  <a:cubicBezTo>
                    <a:pt x="1680825" y="29609"/>
                    <a:pt x="1687318" y="45285"/>
                    <a:pt x="1687318" y="61631"/>
                  </a:cubicBezTo>
                  <a:lnTo>
                    <a:pt x="1687318" y="1706167"/>
                  </a:lnTo>
                  <a:cubicBezTo>
                    <a:pt x="1687318" y="1722512"/>
                    <a:pt x="1680825" y="1738188"/>
                    <a:pt x="1669267" y="1749746"/>
                  </a:cubicBezTo>
                  <a:cubicBezTo>
                    <a:pt x="1657709" y="1761304"/>
                    <a:pt x="1642033" y="1767797"/>
                    <a:pt x="1625687" y="1767797"/>
                  </a:cubicBezTo>
                  <a:lnTo>
                    <a:pt x="61631" y="1767797"/>
                  </a:lnTo>
                  <a:cubicBezTo>
                    <a:pt x="45285" y="1767797"/>
                    <a:pt x="29609" y="1761304"/>
                    <a:pt x="18051" y="1749746"/>
                  </a:cubicBezTo>
                  <a:cubicBezTo>
                    <a:pt x="6493" y="1738188"/>
                    <a:pt x="0" y="1722512"/>
                    <a:pt x="0" y="1706167"/>
                  </a:cubicBezTo>
                  <a:lnTo>
                    <a:pt x="0" y="61631"/>
                  </a:lnTo>
                  <a:cubicBezTo>
                    <a:pt x="0" y="45285"/>
                    <a:pt x="6493" y="29609"/>
                    <a:pt x="18051" y="18051"/>
                  </a:cubicBezTo>
                  <a:cubicBezTo>
                    <a:pt x="29609" y="6493"/>
                    <a:pt x="45285" y="0"/>
                    <a:pt x="61631" y="0"/>
                  </a:cubicBezTo>
                  <a:close/>
                </a:path>
              </a:pathLst>
            </a:custGeom>
            <a:solidFill>
              <a:srgbClr val="000000"/>
            </a:solidFill>
            <a:ln w="152400" cap="rnd">
              <a:solidFill>
                <a:srgbClr val="0EA74D"/>
              </a:solidFill>
              <a:prstDash val="solid"/>
              <a:round/>
            </a:ln>
          </p:spPr>
          <p:txBody>
            <a:bodyPr/>
            <a:lstStyle/>
            <a:p>
              <a:endParaRPr lang="en-CA"/>
            </a:p>
          </p:txBody>
        </p:sp>
        <p:sp>
          <p:nvSpPr>
            <p:cNvPr id="8" name="TextBox 8"/>
            <p:cNvSpPr txBox="1"/>
            <p:nvPr/>
          </p:nvSpPr>
          <p:spPr>
            <a:xfrm>
              <a:off x="0" y="-38100"/>
              <a:ext cx="1687318" cy="180589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485984" y="3521735"/>
            <a:ext cx="1413520" cy="1346458"/>
          </a:xfrm>
          <a:custGeom>
            <a:avLst/>
            <a:gdLst/>
            <a:ahLst/>
            <a:cxnLst/>
            <a:rect l="l" t="t" r="r" b="b"/>
            <a:pathLst>
              <a:path w="1413520" h="1346458">
                <a:moveTo>
                  <a:pt x="0" y="0"/>
                </a:moveTo>
                <a:lnTo>
                  <a:pt x="1413520" y="0"/>
                </a:lnTo>
                <a:lnTo>
                  <a:pt x="1413520" y="1346459"/>
                </a:lnTo>
                <a:lnTo>
                  <a:pt x="0" y="1346459"/>
                </a:lnTo>
                <a:lnTo>
                  <a:pt x="0" y="0"/>
                </a:lnTo>
                <a:close/>
              </a:path>
            </a:pathLst>
          </a:custGeom>
          <a:blipFill>
            <a:blip r:embed="rId2"/>
            <a:stretch>
              <a:fillRect t="-29208" r="-84733"/>
            </a:stretch>
          </a:blipFill>
        </p:spPr>
        <p:txBody>
          <a:bodyPr/>
          <a:lstStyle/>
          <a:p>
            <a:endParaRPr lang="en-CA"/>
          </a:p>
        </p:txBody>
      </p:sp>
      <p:sp>
        <p:nvSpPr>
          <p:cNvPr id="10" name="Freeform 10"/>
          <p:cNvSpPr/>
          <p:nvPr/>
        </p:nvSpPr>
        <p:spPr>
          <a:xfrm>
            <a:off x="11467039" y="6531554"/>
            <a:ext cx="917640" cy="1053658"/>
          </a:xfrm>
          <a:custGeom>
            <a:avLst/>
            <a:gdLst/>
            <a:ahLst/>
            <a:cxnLst/>
            <a:rect l="l" t="t" r="r" b="b"/>
            <a:pathLst>
              <a:path w="917640" h="1053658">
                <a:moveTo>
                  <a:pt x="0" y="0"/>
                </a:moveTo>
                <a:lnTo>
                  <a:pt x="917640" y="0"/>
                </a:lnTo>
                <a:lnTo>
                  <a:pt x="917640" y="1053659"/>
                </a:lnTo>
                <a:lnTo>
                  <a:pt x="0" y="1053659"/>
                </a:lnTo>
                <a:lnTo>
                  <a:pt x="0" y="0"/>
                </a:lnTo>
                <a:close/>
              </a:path>
            </a:pathLst>
          </a:custGeom>
          <a:blipFill>
            <a:blip r:embed="rId3"/>
            <a:stretch>
              <a:fillRect/>
            </a:stretch>
          </a:blipFill>
        </p:spPr>
        <p:txBody>
          <a:bodyPr/>
          <a:lstStyle/>
          <a:p>
            <a:endParaRPr lang="en-CA"/>
          </a:p>
        </p:txBody>
      </p:sp>
      <p:sp>
        <p:nvSpPr>
          <p:cNvPr id="11" name="Freeform 11"/>
          <p:cNvSpPr/>
          <p:nvPr/>
        </p:nvSpPr>
        <p:spPr>
          <a:xfrm>
            <a:off x="15717651" y="5265636"/>
            <a:ext cx="795707" cy="685302"/>
          </a:xfrm>
          <a:custGeom>
            <a:avLst/>
            <a:gdLst/>
            <a:ahLst/>
            <a:cxnLst/>
            <a:rect l="l" t="t" r="r" b="b"/>
            <a:pathLst>
              <a:path w="795707" h="685302">
                <a:moveTo>
                  <a:pt x="0" y="0"/>
                </a:moveTo>
                <a:lnTo>
                  <a:pt x="795707" y="0"/>
                </a:lnTo>
                <a:lnTo>
                  <a:pt x="795707" y="685302"/>
                </a:lnTo>
                <a:lnTo>
                  <a:pt x="0" y="685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2" name="Freeform 12"/>
          <p:cNvSpPr/>
          <p:nvPr/>
        </p:nvSpPr>
        <p:spPr>
          <a:xfrm>
            <a:off x="15808344" y="8250466"/>
            <a:ext cx="871892" cy="931260"/>
          </a:xfrm>
          <a:custGeom>
            <a:avLst/>
            <a:gdLst/>
            <a:ahLst/>
            <a:cxnLst/>
            <a:rect l="l" t="t" r="r" b="b"/>
            <a:pathLst>
              <a:path w="871892" h="931260">
                <a:moveTo>
                  <a:pt x="0" y="0"/>
                </a:moveTo>
                <a:lnTo>
                  <a:pt x="871892" y="0"/>
                </a:lnTo>
                <a:lnTo>
                  <a:pt x="871892" y="931260"/>
                </a:lnTo>
                <a:lnTo>
                  <a:pt x="0" y="931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3" name="TextBox 13"/>
          <p:cNvSpPr txBox="1"/>
          <p:nvPr/>
        </p:nvSpPr>
        <p:spPr>
          <a:xfrm>
            <a:off x="12426082" y="5093903"/>
            <a:ext cx="2973498" cy="387607"/>
          </a:xfrm>
          <a:prstGeom prst="rect">
            <a:avLst/>
          </a:prstGeom>
        </p:spPr>
        <p:txBody>
          <a:bodyPr lIns="0" tIns="0" rIns="0" bIns="0" rtlCol="0" anchor="t">
            <a:spAutoFit/>
          </a:bodyPr>
          <a:lstStyle/>
          <a:p>
            <a:pPr algn="ctr">
              <a:lnSpc>
                <a:spcPts val="3254"/>
              </a:lnSpc>
            </a:pPr>
            <a:r>
              <a:rPr lang="en-US" sz="2400" spc="216" dirty="0" err="1">
                <a:solidFill>
                  <a:srgbClr val="FFFFFF"/>
                </a:solidFill>
                <a:latin typeface="Pigiarniq"/>
                <a:ea typeface="Pigiarniq"/>
                <a:cs typeface="Pigiarniq"/>
                <a:sym typeface="Pigiarniq"/>
              </a:rPr>
              <a:t>ᓂᕿᖃᑦᑎᐊᕐᓂᖅ</a:t>
            </a:r>
            <a:endParaRPr lang="en-US" sz="2400" spc="216" dirty="0">
              <a:solidFill>
                <a:srgbClr val="FFFFFF"/>
              </a:solidFill>
              <a:latin typeface="Pigiarniq"/>
              <a:ea typeface="Pigiarniq"/>
              <a:cs typeface="Pigiarniq"/>
              <a:sym typeface="Pigiarniq"/>
            </a:endParaRPr>
          </a:p>
        </p:txBody>
      </p:sp>
      <p:sp>
        <p:nvSpPr>
          <p:cNvPr id="14" name="TextBox 14"/>
          <p:cNvSpPr txBox="1"/>
          <p:nvPr/>
        </p:nvSpPr>
        <p:spPr>
          <a:xfrm>
            <a:off x="13062237" y="6790702"/>
            <a:ext cx="2518455" cy="387607"/>
          </a:xfrm>
          <a:prstGeom prst="rect">
            <a:avLst/>
          </a:prstGeom>
        </p:spPr>
        <p:txBody>
          <a:bodyPr lIns="0" tIns="0" rIns="0" bIns="0" rtlCol="0" anchor="t">
            <a:spAutoFit/>
          </a:bodyPr>
          <a:lstStyle/>
          <a:p>
            <a:pPr algn="ctr">
              <a:lnSpc>
                <a:spcPts val="3254"/>
              </a:lnSpc>
            </a:pPr>
            <a:r>
              <a:rPr lang="en-US" sz="2400" spc="216" dirty="0" err="1">
                <a:solidFill>
                  <a:srgbClr val="FFFFFF"/>
                </a:solidFill>
                <a:latin typeface="Pigiarniq"/>
                <a:ea typeface="Pigiarniq"/>
                <a:cs typeface="Pigiarniq"/>
                <a:sym typeface="Pigiarniq"/>
              </a:rPr>
              <a:t>ᐃᓕᓐᓂᐊᕐᓂᖅ</a:t>
            </a:r>
            <a:endParaRPr lang="en-US" sz="2400" spc="216" dirty="0">
              <a:solidFill>
                <a:srgbClr val="FFFFFF"/>
              </a:solidFill>
              <a:latin typeface="Pigiarniq"/>
              <a:ea typeface="Pigiarniq"/>
              <a:cs typeface="Pigiarniq"/>
              <a:sym typeface="Pigiarniq"/>
            </a:endParaRPr>
          </a:p>
        </p:txBody>
      </p:sp>
      <p:sp>
        <p:nvSpPr>
          <p:cNvPr id="15" name="TextBox 15"/>
          <p:cNvSpPr txBox="1"/>
          <p:nvPr/>
        </p:nvSpPr>
        <p:spPr>
          <a:xfrm>
            <a:off x="12078252" y="8248277"/>
            <a:ext cx="3321328" cy="423193"/>
          </a:xfrm>
          <a:prstGeom prst="rect">
            <a:avLst/>
          </a:prstGeom>
        </p:spPr>
        <p:txBody>
          <a:bodyPr lIns="0" tIns="0" rIns="0" bIns="0" rtlCol="0" anchor="t">
            <a:spAutoFit/>
          </a:bodyPr>
          <a:lstStyle/>
          <a:p>
            <a:pPr algn="ctr">
              <a:lnSpc>
                <a:spcPts val="3254"/>
              </a:lnSpc>
            </a:pPr>
            <a:r>
              <a:rPr lang="en-US" sz="2800" spc="216" dirty="0" err="1">
                <a:solidFill>
                  <a:srgbClr val="FFFFFF"/>
                </a:solidFill>
                <a:latin typeface="Pigiarniq"/>
                <a:ea typeface="Pigiarniq"/>
                <a:cs typeface="Pigiarniq"/>
                <a:sym typeface="Pigiarniq"/>
              </a:rPr>
              <a:t>ᐋᓐᓂᐊᖅᑐᓕᕆᓂᖅ</a:t>
            </a:r>
            <a:endParaRPr lang="en-US" sz="2800" spc="216" dirty="0">
              <a:solidFill>
                <a:srgbClr val="FFFFFF"/>
              </a:solidFill>
              <a:latin typeface="Pigiarniq"/>
              <a:ea typeface="Pigiarniq"/>
              <a:cs typeface="Pigiarniq"/>
              <a:sym typeface="Pigiarniq"/>
            </a:endParaRPr>
          </a:p>
        </p:txBody>
      </p:sp>
      <p:sp>
        <p:nvSpPr>
          <p:cNvPr id="16" name="TextBox 16"/>
          <p:cNvSpPr txBox="1"/>
          <p:nvPr/>
        </p:nvSpPr>
        <p:spPr>
          <a:xfrm>
            <a:off x="12652942" y="4194964"/>
            <a:ext cx="2927750" cy="408766"/>
          </a:xfrm>
          <a:prstGeom prst="rect">
            <a:avLst/>
          </a:prstGeom>
        </p:spPr>
        <p:txBody>
          <a:bodyPr lIns="0" tIns="0" rIns="0" bIns="0" rtlCol="0" anchor="t">
            <a:spAutoFit/>
          </a:bodyPr>
          <a:lstStyle/>
          <a:p>
            <a:pPr algn="ctr">
              <a:lnSpc>
                <a:spcPts val="3402"/>
              </a:lnSpc>
            </a:pPr>
            <a:r>
              <a:rPr lang="en-US" sz="2800" spc="225" dirty="0">
                <a:solidFill>
                  <a:srgbClr val="FFFFFF"/>
                </a:solidFill>
                <a:latin typeface="Lulu Font TH"/>
                <a:ea typeface="Lulu Font TH"/>
                <a:cs typeface="Lulu Font TH"/>
                <a:sym typeface="Lulu Font TH"/>
              </a:rPr>
              <a:t>HOUSING</a:t>
            </a:r>
          </a:p>
        </p:txBody>
      </p:sp>
      <p:sp>
        <p:nvSpPr>
          <p:cNvPr id="17" name="TextBox 17"/>
          <p:cNvSpPr txBox="1"/>
          <p:nvPr/>
        </p:nvSpPr>
        <p:spPr>
          <a:xfrm>
            <a:off x="11882118" y="5585015"/>
            <a:ext cx="3806034" cy="408766"/>
          </a:xfrm>
          <a:prstGeom prst="rect">
            <a:avLst/>
          </a:prstGeom>
        </p:spPr>
        <p:txBody>
          <a:bodyPr wrap="square" lIns="0" tIns="0" rIns="0" bIns="0" rtlCol="0" anchor="t">
            <a:spAutoFit/>
          </a:bodyPr>
          <a:lstStyle/>
          <a:p>
            <a:pPr algn="ctr">
              <a:lnSpc>
                <a:spcPts val="3402"/>
              </a:lnSpc>
            </a:pPr>
            <a:r>
              <a:rPr lang="en-US" sz="2800" spc="225" dirty="0">
                <a:solidFill>
                  <a:srgbClr val="FFFFFF"/>
                </a:solidFill>
                <a:latin typeface="Lulu Font TH"/>
                <a:ea typeface="Lulu Font TH"/>
                <a:cs typeface="Lulu Font TH"/>
                <a:sym typeface="Lulu Font TH"/>
              </a:rPr>
              <a:t>FOOD SECURITY</a:t>
            </a:r>
          </a:p>
        </p:txBody>
      </p:sp>
      <p:sp>
        <p:nvSpPr>
          <p:cNvPr id="18" name="TextBox 18"/>
          <p:cNvSpPr txBox="1"/>
          <p:nvPr/>
        </p:nvSpPr>
        <p:spPr>
          <a:xfrm>
            <a:off x="12899504" y="7322320"/>
            <a:ext cx="2940718" cy="408766"/>
          </a:xfrm>
          <a:prstGeom prst="rect">
            <a:avLst/>
          </a:prstGeom>
        </p:spPr>
        <p:txBody>
          <a:bodyPr wrap="square" lIns="0" tIns="0" rIns="0" bIns="0" rtlCol="0" anchor="t">
            <a:spAutoFit/>
          </a:bodyPr>
          <a:lstStyle/>
          <a:p>
            <a:pPr algn="ctr">
              <a:lnSpc>
                <a:spcPts val="3402"/>
              </a:lnSpc>
            </a:pPr>
            <a:r>
              <a:rPr lang="en-US" sz="2800" spc="225" dirty="0">
                <a:solidFill>
                  <a:srgbClr val="FFFFFF"/>
                </a:solidFill>
                <a:latin typeface="Lulu Font TH"/>
                <a:ea typeface="Lulu Font TH"/>
                <a:cs typeface="Lulu Font TH"/>
                <a:sym typeface="Lulu Font TH"/>
              </a:rPr>
              <a:t>EDUCATION</a:t>
            </a:r>
          </a:p>
        </p:txBody>
      </p:sp>
      <p:sp>
        <p:nvSpPr>
          <p:cNvPr id="19" name="TextBox 19"/>
          <p:cNvSpPr txBox="1"/>
          <p:nvPr/>
        </p:nvSpPr>
        <p:spPr>
          <a:xfrm>
            <a:off x="12259982" y="8756698"/>
            <a:ext cx="3050306" cy="408766"/>
          </a:xfrm>
          <a:prstGeom prst="rect">
            <a:avLst/>
          </a:prstGeom>
        </p:spPr>
        <p:txBody>
          <a:bodyPr wrap="square" lIns="0" tIns="0" rIns="0" bIns="0" rtlCol="0" anchor="t">
            <a:spAutoFit/>
          </a:bodyPr>
          <a:lstStyle/>
          <a:p>
            <a:pPr algn="ctr">
              <a:lnSpc>
                <a:spcPts val="3402"/>
              </a:lnSpc>
            </a:pPr>
            <a:r>
              <a:rPr lang="en-US" sz="2800" spc="225" dirty="0">
                <a:solidFill>
                  <a:srgbClr val="FFFFFF"/>
                </a:solidFill>
                <a:latin typeface="Lulu Font TH"/>
                <a:ea typeface="Lulu Font TH"/>
                <a:cs typeface="Lulu Font TH"/>
                <a:sym typeface="Lulu Font TH"/>
              </a:rPr>
              <a:t>HEALTH CARE</a:t>
            </a:r>
          </a:p>
        </p:txBody>
      </p:sp>
      <p:sp>
        <p:nvSpPr>
          <p:cNvPr id="20" name="TextBox 20"/>
          <p:cNvSpPr txBox="1"/>
          <p:nvPr/>
        </p:nvSpPr>
        <p:spPr>
          <a:xfrm>
            <a:off x="12937835" y="3803261"/>
            <a:ext cx="2236396" cy="320601"/>
          </a:xfrm>
          <a:prstGeom prst="rect">
            <a:avLst/>
          </a:prstGeom>
        </p:spPr>
        <p:txBody>
          <a:bodyPr lIns="0" tIns="0" rIns="0" bIns="0" rtlCol="0" anchor="t">
            <a:spAutoFit/>
          </a:bodyPr>
          <a:lstStyle/>
          <a:p>
            <a:pPr algn="ctr">
              <a:lnSpc>
                <a:spcPts val="2485"/>
              </a:lnSpc>
            </a:pPr>
            <a:r>
              <a:rPr lang="en-US" sz="2400" spc="164" dirty="0" err="1">
                <a:solidFill>
                  <a:srgbClr val="FFFFFF"/>
                </a:solidFill>
                <a:latin typeface="Pigiarniq"/>
                <a:ea typeface="Pigiarniq"/>
                <a:cs typeface="Pigiarniq"/>
                <a:sym typeface="Pigiarniq"/>
              </a:rPr>
              <a:t>ᐃᒡᓗᓕᕆᓂᖅ</a:t>
            </a:r>
            <a:endParaRPr lang="en-US" sz="2400" spc="164" dirty="0">
              <a:solidFill>
                <a:srgbClr val="FFFFFF"/>
              </a:solidFill>
              <a:latin typeface="Pigiarniq"/>
              <a:ea typeface="Pigiarniq"/>
              <a:cs typeface="Pigiarniq"/>
              <a:sym typeface="Pigiarniq"/>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9F99BE-E65A-35C6-5C4B-65122B5FB757}"/>
              </a:ext>
            </a:extLst>
          </p:cNvPr>
          <p:cNvPicPr>
            <a:picLocks noChangeAspect="1"/>
          </p:cNvPicPr>
          <p:nvPr/>
        </p:nvPicPr>
        <p:blipFill>
          <a:blip r:embed="rId3">
            <a:extLst>
              <a:ext uri="{28A0092B-C50C-407E-A947-70E740481C1C}">
                <a14:useLocalDpi xmlns:a14="http://schemas.microsoft.com/office/drawing/2010/main" val="0"/>
              </a:ext>
            </a:extLst>
          </a:blip>
          <a:srcRect t="1307" r="3572" b="6599"/>
          <a:stretch>
            <a:fillRect/>
          </a:stretch>
        </p:blipFill>
        <p:spPr>
          <a:xfrm>
            <a:off x="3886200" y="-18050"/>
            <a:ext cx="14401800" cy="10305050"/>
          </a:xfrm>
          <a:prstGeom prst="rect">
            <a:avLst/>
          </a:prstGeom>
        </p:spPr>
      </p:pic>
      <p:sp>
        <p:nvSpPr>
          <p:cNvPr id="9" name="Rectangle 8">
            <a:extLst>
              <a:ext uri="{FF2B5EF4-FFF2-40B4-BE49-F238E27FC236}">
                <a16:creationId xmlns:a16="http://schemas.microsoft.com/office/drawing/2014/main" id="{ADABA2E7-0257-6F31-48F2-A551E769F38C}"/>
              </a:ext>
            </a:extLst>
          </p:cNvPr>
          <p:cNvSpPr/>
          <p:nvPr/>
        </p:nvSpPr>
        <p:spPr>
          <a:xfrm rot="10800000" flipH="1">
            <a:off x="0" y="-18050"/>
            <a:ext cx="14401800" cy="10305050"/>
          </a:xfrm>
          <a:prstGeom prst="rect">
            <a:avLst/>
          </a:prstGeom>
          <a:gradFill>
            <a:gsLst>
              <a:gs pos="5000">
                <a:schemeClr val="tx1"/>
              </a:gs>
              <a:gs pos="31000">
                <a:schemeClr val="tx1"/>
              </a:gs>
              <a:gs pos="66000">
                <a:schemeClr val="tx1">
                  <a:alpha val="21000"/>
                </a:schemeClr>
              </a:gs>
              <a:gs pos="94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1">
            <a:extLst>
              <a:ext uri="{FF2B5EF4-FFF2-40B4-BE49-F238E27FC236}">
                <a16:creationId xmlns:a16="http://schemas.microsoft.com/office/drawing/2014/main" id="{9368278B-9115-A407-F6FE-F268869106CD}"/>
              </a:ext>
            </a:extLst>
          </p:cNvPr>
          <p:cNvSpPr txBox="1"/>
          <p:nvPr/>
        </p:nvSpPr>
        <p:spPr>
          <a:xfrm>
            <a:off x="1049787" y="1739258"/>
            <a:ext cx="9144000" cy="626582"/>
          </a:xfrm>
          <a:prstGeom prst="rect">
            <a:avLst/>
          </a:prstGeom>
        </p:spPr>
        <p:txBody>
          <a:bodyPr wrap="square" lIns="0" tIns="0" rIns="0" bIns="0" rtlCol="0" anchor="t">
            <a:spAutoFit/>
          </a:bodyPr>
          <a:lstStyle/>
          <a:p>
            <a:pPr algn="l">
              <a:lnSpc>
                <a:spcPts val="5319"/>
              </a:lnSpc>
              <a:spcBef>
                <a:spcPct val="0"/>
              </a:spcBef>
            </a:pPr>
            <a:r>
              <a:rPr lang="en-US" sz="4000" b="1" dirty="0">
                <a:solidFill>
                  <a:schemeClr val="bg1"/>
                </a:solidFill>
                <a:latin typeface="Raleway Bold" panose="020B0604020202020204" charset="0"/>
                <a:ea typeface="Pigiarniq Bold"/>
                <a:cs typeface="Pigiarniq Bold"/>
                <a:sym typeface="Pigiarniq Bold"/>
              </a:rPr>
              <a:t>IQALUIT NUKKIKSAUTIIT PROJECT</a:t>
            </a:r>
          </a:p>
        </p:txBody>
      </p:sp>
      <p:sp>
        <p:nvSpPr>
          <p:cNvPr id="4" name="TextBox 3">
            <a:extLst>
              <a:ext uri="{FF2B5EF4-FFF2-40B4-BE49-F238E27FC236}">
                <a16:creationId xmlns:a16="http://schemas.microsoft.com/office/drawing/2014/main" id="{755E81DB-D9D5-4894-1465-97ACFADEDB88}"/>
              </a:ext>
            </a:extLst>
          </p:cNvPr>
          <p:cNvSpPr txBox="1"/>
          <p:nvPr/>
        </p:nvSpPr>
        <p:spPr>
          <a:xfrm>
            <a:off x="1013692" y="952500"/>
            <a:ext cx="9144000" cy="677108"/>
          </a:xfrm>
          <a:prstGeom prst="rect">
            <a:avLst/>
          </a:prstGeom>
          <a:noFill/>
        </p:spPr>
        <p:txBody>
          <a:bodyPr wrap="square">
            <a:spAutoFit/>
          </a:bodyPr>
          <a:lstStyle/>
          <a:p>
            <a:pPr algn="l" rtl="0">
              <a:buNone/>
            </a:pPr>
            <a:r>
              <a:rPr lang="iu-Cans-CA" sz="3800" b="1" i="0" cap="all" dirty="0">
                <a:solidFill>
                  <a:schemeClr val="bg1"/>
                </a:solidFill>
                <a:effectLst/>
                <a:latin typeface="Pigiarniq" panose="020B0604020202020204" charset="0"/>
              </a:rPr>
              <a:t>ᐃᖃᓗᐃᑦ ᓄᑭᒃᓴᐅᑏᑦ ᓴᓇᔭᐅᔪᖅ</a:t>
            </a:r>
            <a:endParaRPr lang="iu-Cans-CA" sz="3800" cap="all" dirty="0">
              <a:solidFill>
                <a:schemeClr val="bg1"/>
              </a:solidFill>
              <a:effectLst/>
              <a:latin typeface="Pigiarniq" panose="020B0604020202020204" charset="0"/>
            </a:endParaRPr>
          </a:p>
        </p:txBody>
      </p:sp>
      <p:sp>
        <p:nvSpPr>
          <p:cNvPr id="6" name="TextBox 5">
            <a:extLst>
              <a:ext uri="{FF2B5EF4-FFF2-40B4-BE49-F238E27FC236}">
                <a16:creationId xmlns:a16="http://schemas.microsoft.com/office/drawing/2014/main" id="{11F468B0-8692-4796-805E-AB75837273FA}"/>
              </a:ext>
            </a:extLst>
          </p:cNvPr>
          <p:cNvSpPr txBox="1"/>
          <p:nvPr/>
        </p:nvSpPr>
        <p:spPr>
          <a:xfrm>
            <a:off x="1013692" y="2991219"/>
            <a:ext cx="8358908" cy="2677656"/>
          </a:xfrm>
          <a:prstGeom prst="rect">
            <a:avLst/>
          </a:prstGeom>
          <a:noFill/>
        </p:spPr>
        <p:txBody>
          <a:bodyPr wrap="square">
            <a:spAutoFit/>
          </a:bodyPr>
          <a:lstStyle/>
          <a:p>
            <a:r>
              <a:rPr lang="iu-Cans-CA" sz="2400">
                <a:solidFill>
                  <a:schemeClr val="bg1"/>
                </a:solidFill>
                <a:latin typeface="Pigiarniq" panose="020B0604020202020204" charset="0"/>
              </a:rPr>
              <a:t>ᐃᖃᓗᖕᓂ ᓄᒃᑭᒃᓴᐅᑏᑦ ᐱᓕᕆᐊᖅ ᐊᓯᔾᔩᔪᓐᓇᕐᒪᑦ ᓄᓇᕗᑦᒥ ᐆᒻᒪᖅᑯᑎᖃᖅᑎᑦᑎᓂᕐᒥᒃ ᓄᓇᕗᑦᒥ ᓯᕗᓪᓕᖅᐸᐅᓪᓗᓂ ᐃᒪᕐᒧᑦ ᐊᐅᓚᑕᐅᔪᖅ ᐆᒻᒪᖅᑯᑎᓄᑦ ᐱᓕᕆᐊᖅ. ᑭᖑᕝᕕᐅᑎᔪᓐᓇᖅᑐᖅ ᐅᖅᓱᐊᓗᑐᐃᓐᓇᕐᒧᑦ ᐃᖃᓗᖕᓂ ᐆᒻᒪᖅᑯᑎᒋᔭᐅᓪᓗᓂ.</a:t>
            </a:r>
            <a:endParaRPr lang="en-CA" sz="2400">
              <a:solidFill>
                <a:schemeClr val="bg1"/>
              </a:solidFill>
              <a:latin typeface="Pigiarniq" panose="020B0604020202020204" charset="0"/>
            </a:endParaRPr>
          </a:p>
          <a:p>
            <a:endParaRPr lang="iu-Cans-CA" sz="2400">
              <a:solidFill>
                <a:schemeClr val="bg1"/>
              </a:solidFill>
              <a:latin typeface="Pigiarniq" panose="020B0604020202020204" charset="0"/>
            </a:endParaRPr>
          </a:p>
          <a:p>
            <a:r>
              <a:rPr lang="iu-Cans-CA" sz="2400">
                <a:solidFill>
                  <a:schemeClr val="bg1"/>
                </a:solidFill>
                <a:latin typeface="Pigiarniq" panose="020B0604020202020204" charset="0"/>
              </a:rPr>
              <a:t>ᐱᓕᕆᐊᖅ ᑐᒃᓯᕋᖅᑐᖅ ᐃᒪᒃᑯᑦ ᐆᒻᒪᖅᑯᑎᖃᕐᕕᒃᓴᒥᒃ ᑰᖕᒥᑦ ᑰᒑᓗᒃᒥᑦ, 60 ᑭᓛᒥᑐᐸᓗᖕᓂᑦ ᐅᐊᖕᓇᖅᐸᓯᐊᓂ ᐃᖃᓗᐃᑦ.</a:t>
            </a:r>
          </a:p>
        </p:txBody>
      </p:sp>
      <p:sp>
        <p:nvSpPr>
          <p:cNvPr id="10" name="TextBox 9">
            <a:extLst>
              <a:ext uri="{FF2B5EF4-FFF2-40B4-BE49-F238E27FC236}">
                <a16:creationId xmlns:a16="http://schemas.microsoft.com/office/drawing/2014/main" id="{46CBCF58-8737-998D-02F4-33AD180D2ABF}"/>
              </a:ext>
            </a:extLst>
          </p:cNvPr>
          <p:cNvSpPr txBox="1"/>
          <p:nvPr/>
        </p:nvSpPr>
        <p:spPr>
          <a:xfrm>
            <a:off x="977669" y="6297718"/>
            <a:ext cx="8358909" cy="3046988"/>
          </a:xfrm>
          <a:prstGeom prst="rect">
            <a:avLst/>
          </a:prstGeom>
          <a:noFill/>
        </p:spPr>
        <p:txBody>
          <a:bodyPr wrap="square">
            <a:spAutoFit/>
          </a:bodyPr>
          <a:lstStyle/>
          <a:p>
            <a:pPr algn="l" rtl="0">
              <a:buNone/>
            </a:pPr>
            <a:r>
              <a:rPr lang="en-US" sz="2400" b="0" i="0">
                <a:solidFill>
                  <a:srgbClr val="FFFFFF"/>
                </a:solidFill>
                <a:effectLst/>
                <a:latin typeface="Poppins" panose="00000500000000000000" pitchFamily="2" charset="0"/>
                <a:cs typeface="Poppins" panose="00000500000000000000" pitchFamily="2" charset="0"/>
              </a:rPr>
              <a:t>The Iqaluit </a:t>
            </a:r>
            <a:r>
              <a:rPr lang="en-US" sz="2400" b="0" i="0" err="1">
                <a:solidFill>
                  <a:srgbClr val="FFFFFF"/>
                </a:solidFill>
                <a:effectLst/>
                <a:latin typeface="Poppins" panose="00000500000000000000" pitchFamily="2" charset="0"/>
                <a:cs typeface="Poppins" panose="00000500000000000000" pitchFamily="2" charset="0"/>
              </a:rPr>
              <a:t>Nukkiksautiit</a:t>
            </a:r>
            <a:r>
              <a:rPr lang="en-US" sz="2400" b="0" i="0">
                <a:solidFill>
                  <a:srgbClr val="FFFFFF"/>
                </a:solidFill>
                <a:effectLst/>
                <a:latin typeface="Poppins" panose="00000500000000000000" pitchFamily="2" charset="0"/>
                <a:cs typeface="Poppins" panose="00000500000000000000" pitchFamily="2" charset="0"/>
              </a:rPr>
              <a:t> Project could revolutionize Nunavut’s energy supply as the territory’s first water-powered electricity project. It has the potential to completely replace diesel as the source of Iqaluit’s electricity. </a:t>
            </a:r>
          </a:p>
          <a:p>
            <a:pPr algn="l" rtl="0">
              <a:buNone/>
            </a:pPr>
            <a:endParaRPr lang="en-US" sz="2400">
              <a:effectLst/>
              <a:latin typeface="Poppins" panose="00000500000000000000" pitchFamily="2" charset="0"/>
              <a:cs typeface="Poppins" panose="00000500000000000000" pitchFamily="2" charset="0"/>
            </a:endParaRPr>
          </a:p>
          <a:p>
            <a:pPr algn="l" rtl="0">
              <a:buNone/>
            </a:pPr>
            <a:r>
              <a:rPr lang="en-US" sz="2400" b="0" i="0">
                <a:solidFill>
                  <a:srgbClr val="FFFFFF"/>
                </a:solidFill>
                <a:effectLst/>
                <a:latin typeface="Poppins" panose="00000500000000000000" pitchFamily="2" charset="0"/>
                <a:cs typeface="Poppins" panose="00000500000000000000" pitchFamily="2" charset="0"/>
              </a:rPr>
              <a:t>The Project proposes a water power plant on the river at </a:t>
            </a:r>
            <a:r>
              <a:rPr lang="en-US" sz="2400" b="0" i="0" err="1">
                <a:solidFill>
                  <a:srgbClr val="FFFFFF"/>
                </a:solidFill>
                <a:effectLst/>
                <a:latin typeface="Poppins" panose="00000500000000000000" pitchFamily="2" charset="0"/>
                <a:cs typeface="Poppins" panose="00000500000000000000" pitchFamily="2" charset="0"/>
              </a:rPr>
              <a:t>Kuugaaluk</a:t>
            </a:r>
            <a:r>
              <a:rPr lang="en-US" sz="2400" b="0" i="0">
                <a:solidFill>
                  <a:srgbClr val="FFFFFF"/>
                </a:solidFill>
                <a:effectLst/>
                <a:latin typeface="Poppins" panose="00000500000000000000" pitchFamily="2" charset="0"/>
                <a:cs typeface="Poppins" panose="00000500000000000000" pitchFamily="2" charset="0"/>
              </a:rPr>
              <a:t>, about 60 km northeast of Iqaluit. </a:t>
            </a:r>
            <a:endParaRPr lang="en-US" sz="2400">
              <a:effectLst/>
              <a:latin typeface="Poppins" panose="00000500000000000000" pitchFamily="2" charset="0"/>
              <a:cs typeface="Poppins" panose="00000500000000000000" pitchFamily="2" charset="0"/>
            </a:endParaRPr>
          </a:p>
        </p:txBody>
      </p:sp>
      <p:sp>
        <p:nvSpPr>
          <p:cNvPr id="11" name="Freeform 18">
            <a:extLst>
              <a:ext uri="{FF2B5EF4-FFF2-40B4-BE49-F238E27FC236}">
                <a16:creationId xmlns:a16="http://schemas.microsoft.com/office/drawing/2014/main" id="{5CC9793C-89F6-C619-E20E-BFE04BF59891}"/>
              </a:ext>
            </a:extLst>
          </p:cNvPr>
          <p:cNvSpPr/>
          <p:nvPr/>
        </p:nvSpPr>
        <p:spPr>
          <a:xfrm>
            <a:off x="16365061" y="8886013"/>
            <a:ext cx="1510063" cy="1122699"/>
          </a:xfrm>
          <a:custGeom>
            <a:avLst/>
            <a:gdLst/>
            <a:ahLst/>
            <a:cxnLst/>
            <a:rect l="l" t="t" r="r" b="b"/>
            <a:pathLst>
              <a:path w="1510063" h="1122699">
                <a:moveTo>
                  <a:pt x="0" y="0"/>
                </a:moveTo>
                <a:lnTo>
                  <a:pt x="1510063" y="0"/>
                </a:lnTo>
                <a:lnTo>
                  <a:pt x="1510063" y="1122699"/>
                </a:lnTo>
                <a:lnTo>
                  <a:pt x="0" y="1122699"/>
                </a:lnTo>
                <a:lnTo>
                  <a:pt x="0" y="0"/>
                </a:lnTo>
                <a:close/>
              </a:path>
            </a:pathLst>
          </a:custGeom>
          <a:blipFill>
            <a:blip r:embed="rId4"/>
            <a:stretch>
              <a:fillRect/>
            </a:stretch>
          </a:blipFill>
        </p:spPr>
        <p:txBody>
          <a:bodyPr/>
          <a:lstStyle/>
          <a:p>
            <a:endParaRPr lang="en-CA"/>
          </a:p>
        </p:txBody>
      </p:sp>
    </p:spTree>
    <p:extLst>
      <p:ext uri="{BB962C8B-B14F-4D97-AF65-F5344CB8AC3E}">
        <p14:creationId xmlns:p14="http://schemas.microsoft.com/office/powerpoint/2010/main" val="2288996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20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944094">
                <a:moveTo>
                  <a:pt x="0" y="0"/>
                </a:moveTo>
                <a:lnTo>
                  <a:pt x="18288000" y="0"/>
                </a:lnTo>
                <a:lnTo>
                  <a:pt x="18288000" y="10944094"/>
                </a:lnTo>
                <a:lnTo>
                  <a:pt x="0" y="10944094"/>
                </a:lnTo>
                <a:lnTo>
                  <a:pt x="0" y="0"/>
                </a:lnTo>
                <a:close/>
              </a:path>
            </a:pathLst>
          </a:custGeom>
          <a:blipFill>
            <a:blip r:embed="rId2">
              <a:extLst>
                <a:ext uri="{28A0092B-C50C-407E-A947-70E740481C1C}">
                  <a14:useLocalDpi xmlns:a14="http://schemas.microsoft.com/office/drawing/2010/main" val="0"/>
                </a:ext>
              </a:extLst>
            </a:blip>
            <a:stretch>
              <a:fillRect l="-8703" t="-13037" r="-6251" b="-9259"/>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19569452" h="11007817">
                <a:moveTo>
                  <a:pt x="0" y="0"/>
                </a:moveTo>
                <a:lnTo>
                  <a:pt x="19569453" y="0"/>
                </a:lnTo>
                <a:lnTo>
                  <a:pt x="19569453" y="11007817"/>
                </a:lnTo>
                <a:lnTo>
                  <a:pt x="0" y="11007817"/>
                </a:lnTo>
                <a:lnTo>
                  <a:pt x="0" y="0"/>
                </a:lnTo>
                <a:close/>
              </a:path>
            </a:pathLst>
          </a:custGeom>
          <a:blipFill>
            <a:blip r:embed="rId3">
              <a:extLst>
                <a:ext uri="{28A0092B-C50C-407E-A947-70E740481C1C}">
                  <a14:useLocalDpi xmlns:a14="http://schemas.microsoft.com/office/drawing/2010/main" val="0"/>
                </a:ext>
              </a:extLst>
            </a:blip>
            <a:stretch>
              <a:fillRect l="-21257" t="-22922" r="-18332" b="-16667"/>
            </a:stretch>
          </a:blipFill>
        </p:spPr>
        <p:txBody>
          <a:bodyPr/>
          <a:lstStyle/>
          <a:p>
            <a:endParaRPr lang="en-CA"/>
          </a:p>
        </p:txBody>
      </p:sp>
      <p:grpSp>
        <p:nvGrpSpPr>
          <p:cNvPr id="3" name="Group 3"/>
          <p:cNvGrpSpPr/>
          <p:nvPr/>
        </p:nvGrpSpPr>
        <p:grpSpPr>
          <a:xfrm>
            <a:off x="11353800" y="5874236"/>
            <a:ext cx="6062698" cy="3612664"/>
            <a:chOff x="0" y="-28575"/>
            <a:chExt cx="1304551" cy="986190"/>
          </a:xfrm>
        </p:grpSpPr>
        <p:sp>
          <p:nvSpPr>
            <p:cNvPr id="4" name="Freeform 4"/>
            <p:cNvSpPr/>
            <p:nvPr/>
          </p:nvSpPr>
          <p:spPr>
            <a:xfrm>
              <a:off x="0" y="0"/>
              <a:ext cx="1304551" cy="957615"/>
            </a:xfrm>
            <a:custGeom>
              <a:avLst/>
              <a:gdLst/>
              <a:ahLst/>
              <a:cxnLst/>
              <a:rect l="l" t="t" r="r" b="b"/>
              <a:pathLst>
                <a:path w="1304551" h="957615">
                  <a:moveTo>
                    <a:pt x="48525" y="0"/>
                  </a:moveTo>
                  <a:lnTo>
                    <a:pt x="1256026" y="0"/>
                  </a:lnTo>
                  <a:cubicBezTo>
                    <a:pt x="1268896" y="0"/>
                    <a:pt x="1281238" y="5112"/>
                    <a:pt x="1290338" y="14213"/>
                  </a:cubicBezTo>
                  <a:cubicBezTo>
                    <a:pt x="1299439" y="23313"/>
                    <a:pt x="1304551" y="35655"/>
                    <a:pt x="1304551" y="48525"/>
                  </a:cubicBezTo>
                  <a:lnTo>
                    <a:pt x="1304551" y="909090"/>
                  </a:lnTo>
                  <a:cubicBezTo>
                    <a:pt x="1304551" y="921960"/>
                    <a:pt x="1299439" y="934302"/>
                    <a:pt x="1290338" y="943402"/>
                  </a:cubicBezTo>
                  <a:cubicBezTo>
                    <a:pt x="1281238" y="952503"/>
                    <a:pt x="1268896" y="957615"/>
                    <a:pt x="1256026" y="957615"/>
                  </a:cubicBezTo>
                  <a:lnTo>
                    <a:pt x="48525" y="957615"/>
                  </a:lnTo>
                  <a:cubicBezTo>
                    <a:pt x="35655" y="957615"/>
                    <a:pt x="23313" y="952503"/>
                    <a:pt x="14213" y="943402"/>
                  </a:cubicBezTo>
                  <a:cubicBezTo>
                    <a:pt x="5112" y="934302"/>
                    <a:pt x="0" y="921960"/>
                    <a:pt x="0" y="909090"/>
                  </a:cubicBezTo>
                  <a:lnTo>
                    <a:pt x="0" y="48525"/>
                  </a:lnTo>
                  <a:cubicBezTo>
                    <a:pt x="0" y="35655"/>
                    <a:pt x="5112" y="23313"/>
                    <a:pt x="14213" y="14213"/>
                  </a:cubicBezTo>
                  <a:cubicBezTo>
                    <a:pt x="23313" y="5112"/>
                    <a:pt x="35655" y="0"/>
                    <a:pt x="48525" y="0"/>
                  </a:cubicBezTo>
                  <a:close/>
                </a:path>
              </a:pathLst>
            </a:custGeom>
            <a:solidFill>
              <a:srgbClr val="0EA74D">
                <a:alpha val="69804"/>
              </a:srgbClr>
            </a:solidFill>
          </p:spPr>
          <p:txBody>
            <a:bodyPr/>
            <a:lstStyle/>
            <a:p>
              <a:endParaRPr lang="en-CA"/>
            </a:p>
          </p:txBody>
        </p:sp>
        <p:sp>
          <p:nvSpPr>
            <p:cNvPr id="5" name="TextBox 5"/>
            <p:cNvSpPr txBox="1"/>
            <p:nvPr/>
          </p:nvSpPr>
          <p:spPr>
            <a:xfrm>
              <a:off x="0" y="-28575"/>
              <a:ext cx="1304551" cy="986190"/>
            </a:xfrm>
            <a:prstGeom prst="rect">
              <a:avLst/>
            </a:prstGeom>
          </p:spPr>
          <p:txBody>
            <a:bodyPr lIns="50800" tIns="50800" rIns="50800" bIns="50800" rtlCol="0" anchor="ctr"/>
            <a:lstStyle/>
            <a:p>
              <a:pPr algn="ctr">
                <a:lnSpc>
                  <a:spcPts val="1679"/>
                </a:lnSpc>
              </a:pPr>
              <a:endParaRPr/>
            </a:p>
          </p:txBody>
        </p:sp>
      </p:grpSp>
      <p:grpSp>
        <p:nvGrpSpPr>
          <p:cNvPr id="6" name="Group 6"/>
          <p:cNvGrpSpPr/>
          <p:nvPr/>
        </p:nvGrpSpPr>
        <p:grpSpPr>
          <a:xfrm>
            <a:off x="8836437" y="1866900"/>
            <a:ext cx="615126" cy="515483"/>
            <a:chOff x="0" y="0"/>
            <a:chExt cx="132361" cy="110920"/>
          </a:xfrm>
        </p:grpSpPr>
        <p:sp>
          <p:nvSpPr>
            <p:cNvPr id="7" name="Freeform 7"/>
            <p:cNvSpPr/>
            <p:nvPr/>
          </p:nvSpPr>
          <p:spPr>
            <a:xfrm>
              <a:off x="0" y="0"/>
              <a:ext cx="132361" cy="110920"/>
            </a:xfrm>
            <a:custGeom>
              <a:avLst/>
              <a:gdLst/>
              <a:ahLst/>
              <a:cxnLst/>
              <a:rect l="l" t="t" r="r" b="b"/>
              <a:pathLst>
                <a:path w="132361" h="110920">
                  <a:moveTo>
                    <a:pt x="0" y="0"/>
                  </a:moveTo>
                  <a:lnTo>
                    <a:pt x="132361" y="0"/>
                  </a:lnTo>
                  <a:lnTo>
                    <a:pt x="132361" y="110920"/>
                  </a:lnTo>
                  <a:lnTo>
                    <a:pt x="0" y="110920"/>
                  </a:lnTo>
                  <a:close/>
                </a:path>
              </a:pathLst>
            </a:custGeom>
            <a:solidFill>
              <a:srgbClr val="000000">
                <a:alpha val="0"/>
              </a:srgbClr>
            </a:solidFill>
            <a:ln w="19050" cap="sq">
              <a:solidFill>
                <a:srgbClr val="FFFFFF"/>
              </a:solidFill>
              <a:prstDash val="solid"/>
              <a:miter/>
            </a:ln>
          </p:spPr>
          <p:txBody>
            <a:bodyPr/>
            <a:lstStyle/>
            <a:p>
              <a:endParaRPr lang="en-CA"/>
            </a:p>
          </p:txBody>
        </p:sp>
        <p:sp>
          <p:nvSpPr>
            <p:cNvPr id="8" name="TextBox 8"/>
            <p:cNvSpPr txBox="1"/>
            <p:nvPr/>
          </p:nvSpPr>
          <p:spPr>
            <a:xfrm>
              <a:off x="0" y="-28575"/>
              <a:ext cx="132361" cy="139495"/>
            </a:xfrm>
            <a:prstGeom prst="rect">
              <a:avLst/>
            </a:prstGeom>
          </p:spPr>
          <p:txBody>
            <a:bodyPr lIns="50800" tIns="50800" rIns="50800" bIns="50800" rtlCol="0" anchor="ctr"/>
            <a:lstStyle/>
            <a:p>
              <a:pPr algn="ctr">
                <a:lnSpc>
                  <a:spcPts val="1679"/>
                </a:lnSpc>
              </a:pPr>
              <a:endParaRPr/>
            </a:p>
          </p:txBody>
        </p:sp>
      </p:grpSp>
      <p:grpSp>
        <p:nvGrpSpPr>
          <p:cNvPr id="9" name="Group 9"/>
          <p:cNvGrpSpPr/>
          <p:nvPr/>
        </p:nvGrpSpPr>
        <p:grpSpPr>
          <a:xfrm>
            <a:off x="11868957" y="6344254"/>
            <a:ext cx="615126" cy="648281"/>
            <a:chOff x="0" y="-28575"/>
            <a:chExt cx="132361" cy="139495"/>
          </a:xfrm>
        </p:grpSpPr>
        <p:sp>
          <p:nvSpPr>
            <p:cNvPr id="10" name="Freeform 10"/>
            <p:cNvSpPr/>
            <p:nvPr/>
          </p:nvSpPr>
          <p:spPr>
            <a:xfrm>
              <a:off x="0" y="0"/>
              <a:ext cx="132361" cy="110920"/>
            </a:xfrm>
            <a:custGeom>
              <a:avLst/>
              <a:gdLst/>
              <a:ahLst/>
              <a:cxnLst/>
              <a:rect l="l" t="t" r="r" b="b"/>
              <a:pathLst>
                <a:path w="132361" h="110920">
                  <a:moveTo>
                    <a:pt x="0" y="0"/>
                  </a:moveTo>
                  <a:lnTo>
                    <a:pt x="132361" y="0"/>
                  </a:lnTo>
                  <a:lnTo>
                    <a:pt x="132361" y="110920"/>
                  </a:lnTo>
                  <a:lnTo>
                    <a:pt x="0" y="110920"/>
                  </a:lnTo>
                  <a:close/>
                </a:path>
              </a:pathLst>
            </a:custGeom>
            <a:solidFill>
              <a:srgbClr val="000000">
                <a:alpha val="0"/>
              </a:srgbClr>
            </a:solidFill>
            <a:ln w="19050" cap="sq">
              <a:solidFill>
                <a:srgbClr val="FFFFFF"/>
              </a:solidFill>
              <a:prstDash val="solid"/>
              <a:miter/>
            </a:ln>
          </p:spPr>
          <p:txBody>
            <a:bodyPr/>
            <a:lstStyle/>
            <a:p>
              <a:endParaRPr lang="en-CA"/>
            </a:p>
          </p:txBody>
        </p:sp>
        <p:sp>
          <p:nvSpPr>
            <p:cNvPr id="11" name="TextBox 11"/>
            <p:cNvSpPr txBox="1"/>
            <p:nvPr/>
          </p:nvSpPr>
          <p:spPr>
            <a:xfrm>
              <a:off x="0" y="-28575"/>
              <a:ext cx="132361" cy="139495"/>
            </a:xfrm>
            <a:prstGeom prst="rect">
              <a:avLst/>
            </a:prstGeom>
          </p:spPr>
          <p:txBody>
            <a:bodyPr lIns="50800" tIns="50800" rIns="50800" bIns="50800" rtlCol="0" anchor="ctr"/>
            <a:lstStyle/>
            <a:p>
              <a:pPr algn="ctr">
                <a:lnSpc>
                  <a:spcPts val="1679"/>
                </a:lnSpc>
              </a:pPr>
              <a:endParaRPr/>
            </a:p>
          </p:txBody>
        </p:sp>
      </p:grpSp>
      <p:grpSp>
        <p:nvGrpSpPr>
          <p:cNvPr id="15" name="Group 15"/>
          <p:cNvGrpSpPr/>
          <p:nvPr/>
        </p:nvGrpSpPr>
        <p:grpSpPr>
          <a:xfrm>
            <a:off x="11834437" y="7257556"/>
            <a:ext cx="655183" cy="808949"/>
            <a:chOff x="0" y="-47625"/>
            <a:chExt cx="140980" cy="174067"/>
          </a:xfrm>
        </p:grpSpPr>
        <p:sp>
          <p:nvSpPr>
            <p:cNvPr id="16" name="Freeform 16"/>
            <p:cNvSpPr/>
            <p:nvPr/>
          </p:nvSpPr>
          <p:spPr>
            <a:xfrm>
              <a:off x="0" y="0"/>
              <a:ext cx="140980" cy="126442"/>
            </a:xfrm>
            <a:custGeom>
              <a:avLst/>
              <a:gdLst/>
              <a:ahLst/>
              <a:cxnLst/>
              <a:rect l="l" t="t" r="r" b="b"/>
              <a:pathLst>
                <a:path w="140980" h="126442">
                  <a:moveTo>
                    <a:pt x="0" y="0"/>
                  </a:moveTo>
                  <a:lnTo>
                    <a:pt x="140980" y="0"/>
                  </a:lnTo>
                  <a:lnTo>
                    <a:pt x="140980" y="126442"/>
                  </a:lnTo>
                  <a:lnTo>
                    <a:pt x="0" y="126442"/>
                  </a:lnTo>
                  <a:close/>
                </a:path>
              </a:pathLst>
            </a:custGeom>
            <a:solidFill>
              <a:srgbClr val="1C6F96"/>
            </a:solidFill>
          </p:spPr>
          <p:txBody>
            <a:bodyPr/>
            <a:lstStyle/>
            <a:p>
              <a:endParaRPr lang="en-CA"/>
            </a:p>
          </p:txBody>
        </p:sp>
        <p:sp>
          <p:nvSpPr>
            <p:cNvPr id="17" name="TextBox 17"/>
            <p:cNvSpPr txBox="1"/>
            <p:nvPr/>
          </p:nvSpPr>
          <p:spPr>
            <a:xfrm>
              <a:off x="0" y="-47625"/>
              <a:ext cx="140980" cy="174067"/>
            </a:xfrm>
            <a:prstGeom prst="rect">
              <a:avLst/>
            </a:prstGeom>
          </p:spPr>
          <p:txBody>
            <a:bodyPr lIns="50800" tIns="50800" rIns="50800" bIns="50800" rtlCol="0" anchor="ctr"/>
            <a:lstStyle/>
            <a:p>
              <a:pPr algn="ctr">
                <a:lnSpc>
                  <a:spcPts val="1960"/>
                </a:lnSpc>
              </a:pPr>
              <a:endParaRPr/>
            </a:p>
          </p:txBody>
        </p:sp>
      </p:grpSp>
      <p:sp>
        <p:nvSpPr>
          <p:cNvPr id="18" name="AutoShape 18"/>
          <p:cNvSpPr/>
          <p:nvPr/>
        </p:nvSpPr>
        <p:spPr>
          <a:xfrm>
            <a:off x="11797030" y="8784396"/>
            <a:ext cx="655183" cy="0"/>
          </a:xfrm>
          <a:prstGeom prst="line">
            <a:avLst/>
          </a:prstGeom>
          <a:ln w="95250" cap="flat">
            <a:solidFill>
              <a:srgbClr val="FF3131"/>
            </a:solidFill>
            <a:prstDash val="solid"/>
            <a:headEnd type="none" w="sm" len="sm"/>
            <a:tailEnd type="none" w="sm" len="sm"/>
          </a:ln>
        </p:spPr>
        <p:txBody>
          <a:bodyPr/>
          <a:lstStyle/>
          <a:p>
            <a:endParaRPr lang="en-CA"/>
          </a:p>
        </p:txBody>
      </p:sp>
      <p:sp>
        <p:nvSpPr>
          <p:cNvPr id="19" name="TextBox 19"/>
          <p:cNvSpPr txBox="1"/>
          <p:nvPr/>
        </p:nvSpPr>
        <p:spPr>
          <a:xfrm>
            <a:off x="12723598" y="7787811"/>
            <a:ext cx="2641435" cy="389209"/>
          </a:xfrm>
          <a:prstGeom prst="rect">
            <a:avLst/>
          </a:prstGeom>
        </p:spPr>
        <p:txBody>
          <a:bodyPr wrap="square" lIns="0" tIns="0" rIns="0" bIns="0" rtlCol="0" anchor="t">
            <a:spAutoFit/>
          </a:bodyPr>
          <a:lstStyle/>
          <a:p>
            <a:pPr algn="l">
              <a:lnSpc>
                <a:spcPts val="3175"/>
              </a:lnSpc>
              <a:spcBef>
                <a:spcPct val="0"/>
              </a:spcBef>
            </a:pPr>
            <a:r>
              <a:rPr lang="en-US" sz="2267">
                <a:solidFill>
                  <a:srgbClr val="FFFFFF"/>
                </a:solidFill>
                <a:latin typeface="Poppins"/>
                <a:ea typeface="Poppins"/>
                <a:cs typeface="Poppins"/>
                <a:sym typeface="Poppins"/>
              </a:rPr>
              <a:t>Main Reservoir</a:t>
            </a:r>
          </a:p>
        </p:txBody>
      </p:sp>
      <p:sp>
        <p:nvSpPr>
          <p:cNvPr id="20" name="TextBox 20"/>
          <p:cNvSpPr txBox="1"/>
          <p:nvPr/>
        </p:nvSpPr>
        <p:spPr>
          <a:xfrm>
            <a:off x="12723598" y="6455883"/>
            <a:ext cx="4544113" cy="347241"/>
          </a:xfrm>
          <a:prstGeom prst="rect">
            <a:avLst/>
          </a:prstGeom>
        </p:spPr>
        <p:txBody>
          <a:bodyPr wrap="square" lIns="0" tIns="0" rIns="0" bIns="0" rtlCol="0" anchor="t">
            <a:spAutoFit/>
          </a:bodyPr>
          <a:lstStyle/>
          <a:p>
            <a:pPr algn="l">
              <a:lnSpc>
                <a:spcPts val="2721"/>
              </a:lnSpc>
              <a:spcBef>
                <a:spcPct val="0"/>
              </a:spcBef>
            </a:pPr>
            <a:r>
              <a:rPr lang="en-US" sz="1943" err="1">
                <a:solidFill>
                  <a:srgbClr val="FFFFFF"/>
                </a:solidFill>
                <a:latin typeface="Pigiarniq"/>
                <a:ea typeface="Pigiarniq"/>
                <a:cs typeface="Pigiarniq"/>
                <a:sym typeface="Pigiarniq"/>
              </a:rPr>
              <a:t>ᐃᒪᖓᓂ</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ᐊᐅᓚᐅᑎᖃᕐᕕᒃ</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ᐊᒻᒪᓗ</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ᓯᒥᖓ</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ᑰᒃ</a:t>
            </a:r>
            <a:endParaRPr lang="en-US" sz="1943">
              <a:solidFill>
                <a:srgbClr val="FFFFFF"/>
              </a:solidFill>
              <a:latin typeface="Pigiarniq"/>
              <a:ea typeface="Pigiarniq"/>
              <a:cs typeface="Pigiarniq"/>
              <a:sym typeface="Pigiarniq"/>
            </a:endParaRPr>
          </a:p>
        </p:txBody>
      </p:sp>
      <p:sp>
        <p:nvSpPr>
          <p:cNvPr id="22" name="TextBox 22"/>
          <p:cNvSpPr txBox="1"/>
          <p:nvPr/>
        </p:nvSpPr>
        <p:spPr>
          <a:xfrm>
            <a:off x="12723598" y="8409317"/>
            <a:ext cx="4032273" cy="347205"/>
          </a:xfrm>
          <a:prstGeom prst="rect">
            <a:avLst/>
          </a:prstGeom>
        </p:spPr>
        <p:txBody>
          <a:bodyPr wrap="square" lIns="0" tIns="0" rIns="0" bIns="0" rtlCol="0" anchor="t">
            <a:spAutoFit/>
          </a:bodyPr>
          <a:lstStyle/>
          <a:p>
            <a:pPr algn="l">
              <a:lnSpc>
                <a:spcPts val="2721"/>
              </a:lnSpc>
              <a:spcBef>
                <a:spcPct val="0"/>
              </a:spcBef>
            </a:pPr>
            <a:r>
              <a:rPr lang="en-US" sz="1943" err="1">
                <a:solidFill>
                  <a:srgbClr val="FFFFFF"/>
                </a:solidFill>
                <a:latin typeface="Pigiarniq"/>
                <a:ea typeface="Pigiarniq"/>
                <a:cs typeface="Pigiarniq"/>
                <a:sym typeface="Pigiarniq"/>
              </a:rPr>
              <a:t>ᐃᓯᕐᕕᐊᓄᑦ</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ᐊᖁᑎ</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ᓂᕈᐊᖅᓯᒪᔪᓐᓇᖅᑐᑦ</a:t>
            </a:r>
            <a:endParaRPr lang="en-US" sz="1943">
              <a:solidFill>
                <a:srgbClr val="FFFFFF"/>
              </a:solidFill>
              <a:latin typeface="Pigiarniq"/>
              <a:ea typeface="Pigiarniq"/>
              <a:cs typeface="Pigiarniq"/>
              <a:sym typeface="Pigiarniq"/>
            </a:endParaRPr>
          </a:p>
        </p:txBody>
      </p:sp>
      <p:sp>
        <p:nvSpPr>
          <p:cNvPr id="23" name="TextBox 23"/>
          <p:cNvSpPr txBox="1"/>
          <p:nvPr/>
        </p:nvSpPr>
        <p:spPr>
          <a:xfrm>
            <a:off x="12723599" y="7456134"/>
            <a:ext cx="4032272" cy="316562"/>
          </a:xfrm>
          <a:prstGeom prst="rect">
            <a:avLst/>
          </a:prstGeom>
        </p:spPr>
        <p:txBody>
          <a:bodyPr wrap="square" lIns="0" tIns="0" rIns="0" bIns="0" rtlCol="0" anchor="t">
            <a:spAutoFit/>
          </a:bodyPr>
          <a:lstStyle/>
          <a:p>
            <a:pPr algn="l">
              <a:lnSpc>
                <a:spcPts val="2721"/>
              </a:lnSpc>
              <a:spcBef>
                <a:spcPct val="0"/>
              </a:spcBef>
            </a:pPr>
            <a:r>
              <a:rPr lang="en-US" sz="1943" err="1">
                <a:solidFill>
                  <a:srgbClr val="FFFFFF"/>
                </a:solidFill>
                <a:latin typeface="Pigiarniq"/>
                <a:ea typeface="Pigiarniq"/>
                <a:cs typeface="Pigiarniq"/>
                <a:sym typeface="Pigiarniq"/>
              </a:rPr>
              <a:t>ᑕᒪᐃᓐᓄᑦ</a:t>
            </a:r>
            <a:r>
              <a:rPr lang="en-US" sz="1943">
                <a:solidFill>
                  <a:srgbClr val="FFFFFF"/>
                </a:solidFill>
                <a:latin typeface="Pigiarniq"/>
                <a:ea typeface="Pigiarniq"/>
                <a:cs typeface="Pigiarniq"/>
                <a:sym typeface="Pigiarniq"/>
              </a:rPr>
              <a:t> </a:t>
            </a:r>
            <a:r>
              <a:rPr lang="en-US" sz="1943" err="1">
                <a:solidFill>
                  <a:srgbClr val="FFFFFF"/>
                </a:solidFill>
                <a:latin typeface="Pigiarniq"/>
                <a:ea typeface="Pigiarniq"/>
                <a:cs typeface="Pigiarniq"/>
                <a:sym typeface="Pigiarniq"/>
              </a:rPr>
              <a:t>ᐃᒥᖃᐅᑎᖃᕐᕕᖓ</a:t>
            </a:r>
            <a:endParaRPr lang="en-US" sz="1943">
              <a:solidFill>
                <a:srgbClr val="FFFFFF"/>
              </a:solidFill>
              <a:latin typeface="Pigiarniq"/>
              <a:ea typeface="Pigiarniq"/>
              <a:cs typeface="Pigiarniq"/>
              <a:sym typeface="Pigiarniq"/>
            </a:endParaRPr>
          </a:p>
        </p:txBody>
      </p:sp>
      <p:sp>
        <p:nvSpPr>
          <p:cNvPr id="24" name="TextBox 24"/>
          <p:cNvSpPr txBox="1"/>
          <p:nvPr/>
        </p:nvSpPr>
        <p:spPr>
          <a:xfrm>
            <a:off x="12723598" y="6741570"/>
            <a:ext cx="4210312" cy="410330"/>
          </a:xfrm>
          <a:prstGeom prst="rect">
            <a:avLst/>
          </a:prstGeom>
        </p:spPr>
        <p:txBody>
          <a:bodyPr wrap="square" lIns="0" tIns="0" rIns="0" bIns="0" rtlCol="0" anchor="t">
            <a:spAutoFit/>
          </a:bodyPr>
          <a:lstStyle/>
          <a:p>
            <a:pPr algn="l">
              <a:lnSpc>
                <a:spcPts val="3175"/>
              </a:lnSpc>
              <a:spcBef>
                <a:spcPct val="0"/>
              </a:spcBef>
            </a:pPr>
            <a:r>
              <a:rPr lang="en-US" sz="2267">
                <a:solidFill>
                  <a:srgbClr val="FFFFFF"/>
                </a:solidFill>
                <a:latin typeface="Poppins"/>
                <a:ea typeface="Poppins"/>
                <a:cs typeface="Poppins"/>
                <a:sym typeface="Poppins"/>
              </a:rPr>
              <a:t>Water Power Plant and Dam</a:t>
            </a:r>
          </a:p>
        </p:txBody>
      </p:sp>
      <p:sp>
        <p:nvSpPr>
          <p:cNvPr id="26" name="TextBox 26"/>
          <p:cNvSpPr txBox="1"/>
          <p:nvPr/>
        </p:nvSpPr>
        <p:spPr>
          <a:xfrm>
            <a:off x="12723598" y="8715813"/>
            <a:ext cx="3615571" cy="389209"/>
          </a:xfrm>
          <a:prstGeom prst="rect">
            <a:avLst/>
          </a:prstGeom>
        </p:spPr>
        <p:txBody>
          <a:bodyPr wrap="square" lIns="0" tIns="0" rIns="0" bIns="0" rtlCol="0" anchor="t">
            <a:spAutoFit/>
          </a:bodyPr>
          <a:lstStyle/>
          <a:p>
            <a:pPr algn="l">
              <a:lnSpc>
                <a:spcPts val="3175"/>
              </a:lnSpc>
              <a:spcBef>
                <a:spcPct val="0"/>
              </a:spcBef>
            </a:pPr>
            <a:r>
              <a:rPr lang="en-US" sz="2267">
                <a:solidFill>
                  <a:srgbClr val="FFFFFF"/>
                </a:solidFill>
                <a:latin typeface="Poppins"/>
                <a:ea typeface="Poppins"/>
                <a:cs typeface="Poppins"/>
                <a:sym typeface="Poppins"/>
              </a:rPr>
              <a:t>Access Road Options</a:t>
            </a:r>
          </a:p>
        </p:txBody>
      </p:sp>
      <p:grpSp>
        <p:nvGrpSpPr>
          <p:cNvPr id="27" name="Group 27"/>
          <p:cNvGrpSpPr/>
          <p:nvPr/>
        </p:nvGrpSpPr>
        <p:grpSpPr>
          <a:xfrm>
            <a:off x="6096000" y="8100376"/>
            <a:ext cx="316738" cy="301891"/>
            <a:chOff x="0" y="0"/>
            <a:chExt cx="812800" cy="774700"/>
          </a:xfrm>
        </p:grpSpPr>
        <p:sp>
          <p:nvSpPr>
            <p:cNvPr id="28" name="Freeform 2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A3CD3C"/>
            </a:solidFill>
          </p:spPr>
          <p:txBody>
            <a:bodyPr/>
            <a:lstStyle/>
            <a:p>
              <a:endParaRPr lang="en-CA"/>
            </a:p>
          </p:txBody>
        </p:sp>
        <p:sp>
          <p:nvSpPr>
            <p:cNvPr id="29" name="TextBox 29"/>
            <p:cNvSpPr txBox="1"/>
            <p:nvPr/>
          </p:nvSpPr>
          <p:spPr>
            <a:xfrm>
              <a:off x="228600" y="190500"/>
              <a:ext cx="355600" cy="419100"/>
            </a:xfrm>
            <a:prstGeom prst="rect">
              <a:avLst/>
            </a:prstGeom>
          </p:spPr>
          <p:txBody>
            <a:bodyPr lIns="42333" tIns="42333" rIns="42333" bIns="42333" rtlCol="0" anchor="ctr"/>
            <a:lstStyle/>
            <a:p>
              <a:pPr algn="ctr">
                <a:lnSpc>
                  <a:spcPts val="3500"/>
                </a:lnSpc>
              </a:pPr>
              <a:endParaRPr/>
            </a:p>
          </p:txBody>
        </p:sp>
      </p:grpSp>
      <p:sp>
        <p:nvSpPr>
          <p:cNvPr id="30" name="TextBox 30"/>
          <p:cNvSpPr txBox="1"/>
          <p:nvPr/>
        </p:nvSpPr>
        <p:spPr>
          <a:xfrm>
            <a:off x="4995551" y="7505084"/>
            <a:ext cx="1030105" cy="326500"/>
          </a:xfrm>
          <a:prstGeom prst="rect">
            <a:avLst/>
          </a:prstGeom>
        </p:spPr>
        <p:txBody>
          <a:bodyPr wrap="square" lIns="0" tIns="0" rIns="0" bIns="0" rtlCol="0" anchor="t">
            <a:spAutoFit/>
          </a:bodyPr>
          <a:lstStyle/>
          <a:p>
            <a:pPr algn="ctr">
              <a:lnSpc>
                <a:spcPts val="2721"/>
              </a:lnSpc>
              <a:spcBef>
                <a:spcPct val="0"/>
              </a:spcBef>
            </a:pPr>
            <a:r>
              <a:rPr lang="en-US" sz="1943" err="1">
                <a:solidFill>
                  <a:srgbClr val="FFFFFF"/>
                </a:solidFill>
                <a:latin typeface="Poppins"/>
                <a:ea typeface="Poppins"/>
                <a:cs typeface="Poppins"/>
                <a:sym typeface="Poppins"/>
              </a:rPr>
              <a:t>ᐃᖃᓗᐃᑦ</a:t>
            </a:r>
            <a:endParaRPr lang="en-US" sz="1943">
              <a:solidFill>
                <a:srgbClr val="FFFFFF"/>
              </a:solidFill>
              <a:latin typeface="Poppins"/>
              <a:ea typeface="Poppins"/>
              <a:cs typeface="Poppins"/>
              <a:sym typeface="Poppins"/>
            </a:endParaRPr>
          </a:p>
        </p:txBody>
      </p:sp>
      <p:sp>
        <p:nvSpPr>
          <p:cNvPr id="31" name="TextBox 31"/>
          <p:cNvSpPr txBox="1"/>
          <p:nvPr/>
        </p:nvSpPr>
        <p:spPr>
          <a:xfrm>
            <a:off x="5099915" y="7904080"/>
            <a:ext cx="889418" cy="347241"/>
          </a:xfrm>
          <a:prstGeom prst="rect">
            <a:avLst/>
          </a:prstGeom>
        </p:spPr>
        <p:txBody>
          <a:bodyPr lIns="0" tIns="0" rIns="0" bIns="0" rtlCol="0" anchor="t">
            <a:spAutoFit/>
          </a:bodyPr>
          <a:lstStyle/>
          <a:p>
            <a:pPr algn="ctr">
              <a:lnSpc>
                <a:spcPts val="2721"/>
              </a:lnSpc>
              <a:spcBef>
                <a:spcPct val="0"/>
              </a:spcBef>
            </a:pPr>
            <a:r>
              <a:rPr lang="en-US" sz="1943">
                <a:solidFill>
                  <a:srgbClr val="FFFFFF"/>
                </a:solidFill>
                <a:latin typeface="Poppins"/>
                <a:ea typeface="Poppins"/>
                <a:cs typeface="Poppins"/>
                <a:sym typeface="Poppins"/>
              </a:rPr>
              <a:t>IQALUIT</a:t>
            </a: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54545"/>
      </a:dk2>
      <a:lt2>
        <a:srgbClr val="DADADA"/>
      </a:lt2>
      <a:accent1>
        <a:srgbClr val="0EA74D"/>
      </a:accent1>
      <a:accent2>
        <a:srgbClr val="A3CD3C"/>
      </a:accent2>
      <a:accent3>
        <a:srgbClr val="FFFFFF"/>
      </a:accent3>
      <a:accent4>
        <a:srgbClr val="FFFFFF"/>
      </a:accent4>
      <a:accent5>
        <a:srgbClr val="FFFFFF"/>
      </a:accent5>
      <a:accent6>
        <a:srgbClr val="FFFFFF"/>
      </a:accent6>
      <a:hlink>
        <a:srgbClr val="0EA74D"/>
      </a:hlink>
      <a:folHlink>
        <a:srgbClr val="A3CD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36B6F0356B94C8457424E38CEBBB3" ma:contentTypeVersion="13" ma:contentTypeDescription="Create a new document." ma:contentTypeScope="" ma:versionID="a44fdda9b99b69d3d5b825288150d748">
  <xsd:schema xmlns:xsd="http://www.w3.org/2001/XMLSchema" xmlns:xs="http://www.w3.org/2001/XMLSchema" xmlns:p="http://schemas.microsoft.com/office/2006/metadata/properties" xmlns:ns2="9907e2df-818e-4637-8817-9e7775058d57" xmlns:ns3="da351396-2597-41b8-9738-b07dbfc53507" targetNamespace="http://schemas.microsoft.com/office/2006/metadata/properties" ma:root="true" ma:fieldsID="e388352d04ae637465fc74597a6b0349" ns2:_="" ns3:_="">
    <xsd:import namespace="9907e2df-818e-4637-8817-9e7775058d57"/>
    <xsd:import namespace="da351396-2597-41b8-9738-b07dbfc535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7e2df-818e-4637-8817-9e777505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95ee9a1-8978-476f-9de7-e9c1ec418bdf"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351396-2597-41b8-9738-b07dbfc5350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4b5fb79-3716-4dfb-a669-540ee35b1d05}" ma:internalName="TaxCatchAll" ma:showField="CatchAllData" ma:web="da351396-2597-41b8-9738-b07dbfc53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07e2df-818e-4637-8817-9e7775058d57">
      <Terms xmlns="http://schemas.microsoft.com/office/infopath/2007/PartnerControls"/>
    </lcf76f155ced4ddcb4097134ff3c332f>
    <TaxCatchAll xmlns="da351396-2597-41b8-9738-b07dbfc53507" xsi:nil="true"/>
  </documentManagement>
</p:properties>
</file>

<file path=customXml/itemProps1.xml><?xml version="1.0" encoding="utf-8"?>
<ds:datastoreItem xmlns:ds="http://schemas.openxmlformats.org/officeDocument/2006/customXml" ds:itemID="{5C0D7B19-3A6E-4052-972C-31415959DB4C}"/>
</file>

<file path=customXml/itemProps2.xml><?xml version="1.0" encoding="utf-8"?>
<ds:datastoreItem xmlns:ds="http://schemas.openxmlformats.org/officeDocument/2006/customXml" ds:itemID="{0F9A7AD9-1317-48B6-80D8-82D76D5D873C}"/>
</file>

<file path=customXml/itemProps3.xml><?xml version="1.0" encoding="utf-8"?>
<ds:datastoreItem xmlns:ds="http://schemas.openxmlformats.org/officeDocument/2006/customXml" ds:itemID="{1A7EA67B-569B-40AA-A26C-4C9624CE59F8}"/>
</file>

<file path=docProps/app.xml><?xml version="1.0" encoding="utf-8"?>
<Properties xmlns="http://schemas.openxmlformats.org/officeDocument/2006/extended-properties" xmlns:vt="http://schemas.openxmlformats.org/officeDocument/2006/docPropsVTypes">
  <TotalTime>369</TotalTime>
  <Words>1954</Words>
  <Application>Microsoft Office PowerPoint</Application>
  <PresentationFormat>Custom</PresentationFormat>
  <Paragraphs>351</Paragraphs>
  <Slides>23</Slides>
  <Notes>19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Pigiarniq</vt:lpstr>
      <vt:lpstr>Wingdings</vt:lpstr>
      <vt:lpstr>Pigiarniq Heavy</vt:lpstr>
      <vt:lpstr>Poppins Bold</vt:lpstr>
      <vt:lpstr>Calibri</vt:lpstr>
      <vt:lpstr>Poppins Semi-Bold</vt:lpstr>
      <vt:lpstr>Arial</vt:lpstr>
      <vt:lpstr>Canva Sans Bold</vt:lpstr>
      <vt:lpstr>Poppins</vt:lpstr>
      <vt:lpstr>Slack-Lato</vt:lpstr>
      <vt:lpstr>Raleway Bold</vt:lpstr>
      <vt:lpstr>Public Sans</vt:lpstr>
      <vt:lpstr>Raleway</vt:lpstr>
      <vt:lpstr>Pigiarniq Bold</vt:lpstr>
      <vt:lpstr>Aptos</vt:lpstr>
      <vt:lpstr>Lulu Font 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Iqaluit Hydro - Jan 2026 presentation - Pangnirtung</dc:title>
  <dc:creator>Meaghan Mounce</dc:creator>
  <cp:lastModifiedBy>Heather Shilton</cp:lastModifiedBy>
  <cp:revision>7</cp:revision>
  <dcterms:created xsi:type="dcterms:W3CDTF">2006-08-16T00:00:00Z</dcterms:created>
  <dcterms:modified xsi:type="dcterms:W3CDTF">2026-01-26T23:03:02Z</dcterms:modified>
  <dc:identifier>DAG7scQz7tk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0x010100DF536B6F0356B94C8457424E38CEBBB3</vt:lpwstr>
  </property>
</Properties>
</file>